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74" r:id="rId5"/>
    <p:sldId id="273" r:id="rId6"/>
    <p:sldId id="278" r:id="rId7"/>
    <p:sldId id="279" r:id="rId8"/>
    <p:sldId id="259" r:id="rId9"/>
    <p:sldId id="260" r:id="rId10"/>
    <p:sldId id="261" r:id="rId11"/>
    <p:sldId id="262" r:id="rId12"/>
    <p:sldId id="282" r:id="rId13"/>
    <p:sldId id="263" r:id="rId14"/>
    <p:sldId id="264" r:id="rId15"/>
    <p:sldId id="265" r:id="rId16"/>
    <p:sldId id="266" r:id="rId17"/>
    <p:sldId id="267" r:id="rId18"/>
    <p:sldId id="268" r:id="rId19"/>
    <p:sldId id="269" r:id="rId20"/>
    <p:sldId id="270" r:id="rId21"/>
    <p:sldId id="280" r:id="rId22"/>
    <p:sldId id="271" r:id="rId23"/>
    <p:sldId id="272" r:id="rId24"/>
    <p:sldId id="283"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660"/>
  </p:normalViewPr>
  <p:slideViewPr>
    <p:cSldViewPr>
      <p:cViewPr varScale="1">
        <p:scale>
          <a:sx n="83" d="100"/>
          <a:sy n="83" d="100"/>
        </p:scale>
        <p:origin x="-11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06.11.2014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06.11.2014</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06.11.2014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06.11.2014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06.11.2014</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2130425"/>
            <a:ext cx="4419600" cy="2594719"/>
          </a:xfrm>
        </p:spPr>
        <p:txBody>
          <a:bodyPr>
            <a:normAutofit/>
          </a:bodyPr>
          <a:lstStyle/>
          <a:p>
            <a:r>
              <a:rPr lang="ru-RU" sz="4800" i="1" dirty="0" smtClean="0">
                <a:solidFill>
                  <a:srgbClr val="FF0000"/>
                </a:solidFill>
              </a:rPr>
              <a:t>АГРЕССИЯ, ГНЕВ, ЗЛОСТЬ.</a:t>
            </a:r>
            <a:endParaRPr lang="ru-RU" sz="4800" i="1" dirty="0">
              <a:solidFill>
                <a:srgbClr val="FF0000"/>
              </a:solidFill>
            </a:endParaRPr>
          </a:p>
        </p:txBody>
      </p:sp>
      <p:sp>
        <p:nvSpPr>
          <p:cNvPr id="4" name="Прямоугольник 3"/>
          <p:cNvSpPr/>
          <p:nvPr/>
        </p:nvSpPr>
        <p:spPr>
          <a:xfrm>
            <a:off x="0" y="5373216"/>
            <a:ext cx="8676456" cy="1200329"/>
          </a:xfrm>
          <a:prstGeom prst="rect">
            <a:avLst/>
          </a:prstGeom>
        </p:spPr>
        <p:txBody>
          <a:bodyPr wrap="square">
            <a:spAutoFit/>
          </a:bodyPr>
          <a:lstStyle/>
          <a:p>
            <a:r>
              <a:rPr lang="ru-RU" sz="3600" b="1" dirty="0">
                <a:solidFill>
                  <a:srgbClr val="FFFF00"/>
                </a:solidFill>
                <a:latin typeface="Times New Roman"/>
                <a:ea typeface="Calibri"/>
              </a:rPr>
              <a:t>Занятие по профилактике агрессивного поведения</a:t>
            </a:r>
            <a:endParaRPr lang="ru-RU" sz="3600" dirty="0">
              <a:solidFill>
                <a:srgbClr val="FFFF00"/>
              </a:solidFill>
            </a:endParaRPr>
          </a:p>
        </p:txBody>
      </p:sp>
    </p:spTree>
    <p:extLst>
      <p:ext uri="{BB962C8B-B14F-4D97-AF65-F5344CB8AC3E}">
        <p14:creationId xmlns:p14="http://schemas.microsoft.com/office/powerpoint/2010/main" val="2335957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4546848" cy="5001419"/>
          </a:xfrm>
        </p:spPr>
        <p:txBody>
          <a:bodyPr/>
          <a:lstStyle/>
          <a:p>
            <a:pPr marL="0" indent="0">
              <a:lnSpc>
                <a:spcPct val="115000"/>
              </a:lnSpc>
              <a:spcAft>
                <a:spcPts val="1000"/>
              </a:spcAft>
              <a:buNone/>
            </a:pPr>
            <a:r>
              <a:rPr lang="ru-RU" sz="3600" i="1" dirty="0">
                <a:solidFill>
                  <a:schemeClr val="accent5">
                    <a:lumMod val="40000"/>
                    <a:lumOff val="60000"/>
                  </a:schemeClr>
                </a:solidFill>
                <a:latin typeface="Times New Roman"/>
                <a:ea typeface="Calibri"/>
                <a:cs typeface="Times New Roman"/>
              </a:rPr>
              <a:t>Контроль своих эмоций, особенно негативных, - это залог здорового общения с окружающими.</a:t>
            </a:r>
            <a:endParaRPr lang="ru-RU" sz="3600" i="1" dirty="0">
              <a:solidFill>
                <a:schemeClr val="accent5">
                  <a:lumMod val="40000"/>
                  <a:lumOff val="60000"/>
                </a:schemeClr>
              </a:solidFill>
              <a:ea typeface="Calibri"/>
              <a:cs typeface="Times New Roman"/>
            </a:endParaRPr>
          </a:p>
          <a:p>
            <a:pPr marL="0" indent="0">
              <a:buNone/>
            </a:pP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313307"/>
            <a:ext cx="2592288" cy="3555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7365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nSpc>
                <a:spcPct val="115000"/>
              </a:lnSpc>
              <a:spcAft>
                <a:spcPts val="1000"/>
              </a:spcAft>
              <a:buNone/>
            </a:pPr>
            <a:r>
              <a:rPr lang="ru-RU" dirty="0">
                <a:solidFill>
                  <a:schemeClr val="accent5">
                    <a:lumMod val="40000"/>
                    <a:lumOff val="60000"/>
                  </a:schemeClr>
                </a:solidFill>
                <a:latin typeface="Times New Roman"/>
                <a:ea typeface="Calibri"/>
                <a:cs typeface="Times New Roman"/>
              </a:rPr>
              <a:t>Работа с анкетой. </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Обсуждение в парах. </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Записываем на доске ответы на вопрос: «Что вы делаете, когда злитесь?».</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Определяем какие из этих реакций здоровые, а какие – нездоровые и почему?</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Обсуждение.</a:t>
            </a:r>
            <a:endParaRPr lang="ru-RU" dirty="0">
              <a:solidFill>
                <a:schemeClr val="accent5">
                  <a:lumMod val="40000"/>
                  <a:lumOff val="60000"/>
                </a:schemeClr>
              </a:solidFill>
              <a:ea typeface="Calibri"/>
              <a:cs typeface="Times New Roman"/>
            </a:endParaRPr>
          </a:p>
          <a:p>
            <a:pPr marL="0" indent="0">
              <a:buNone/>
            </a:pPr>
            <a:endParaRPr lang="ru-RU" dirty="0"/>
          </a:p>
        </p:txBody>
      </p:sp>
    </p:spTree>
    <p:extLst>
      <p:ext uri="{BB962C8B-B14F-4D97-AF65-F5344CB8AC3E}">
        <p14:creationId xmlns:p14="http://schemas.microsoft.com/office/powerpoint/2010/main" val="872308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74638"/>
            <a:ext cx="7427168" cy="1143000"/>
          </a:xfrm>
        </p:spPr>
        <p:txBody>
          <a:bodyPr/>
          <a:lstStyle/>
          <a:p>
            <a:pPr algn="ctr"/>
            <a:r>
              <a:rPr lang="ru-RU" i="1" dirty="0" smtClean="0">
                <a:solidFill>
                  <a:srgbClr val="00B0F0"/>
                </a:solidFill>
              </a:rPr>
              <a:t>Анкета </a:t>
            </a:r>
            <a:endParaRPr lang="ru-RU" i="1" dirty="0">
              <a:solidFill>
                <a:srgbClr val="00B0F0"/>
              </a:solidFill>
            </a:endParaRPr>
          </a:p>
        </p:txBody>
      </p:sp>
      <p:sp>
        <p:nvSpPr>
          <p:cNvPr id="3" name="Объект 2"/>
          <p:cNvSpPr>
            <a:spLocks noGrp="1"/>
          </p:cNvSpPr>
          <p:nvPr>
            <p:ph idx="1"/>
          </p:nvPr>
        </p:nvSpPr>
        <p:spPr/>
        <p:txBody>
          <a:bodyPr/>
          <a:lstStyle/>
          <a:p>
            <a:pPr marL="342900" lvl="0" indent="-342900" fontAlgn="base">
              <a:lnSpc>
                <a:spcPct val="80000"/>
              </a:lnSpc>
              <a:spcAft>
                <a:spcPct val="0"/>
              </a:spcAft>
              <a:buClrTx/>
              <a:buNone/>
            </a:pPr>
            <a:r>
              <a:rPr lang="ru-RU" i="1" kern="0" dirty="0">
                <a:solidFill>
                  <a:schemeClr val="accent5">
                    <a:lumMod val="40000"/>
                    <a:lumOff val="60000"/>
                  </a:schemeClr>
                </a:solidFill>
                <a:latin typeface="Arial"/>
              </a:rPr>
              <a:t>1. Когда я злюсь. Я обычно (опиши, что ты делаешь)_________________________</a:t>
            </a:r>
          </a:p>
          <a:p>
            <a:pPr marL="342900" lvl="0" indent="-342900" fontAlgn="base">
              <a:lnSpc>
                <a:spcPct val="80000"/>
              </a:lnSpc>
              <a:spcAft>
                <a:spcPct val="0"/>
              </a:spcAft>
              <a:buClrTx/>
              <a:buNone/>
            </a:pPr>
            <a:r>
              <a:rPr lang="ru-RU" i="1" kern="0" dirty="0">
                <a:solidFill>
                  <a:schemeClr val="accent5">
                    <a:lumMod val="40000"/>
                    <a:lumOff val="60000"/>
                  </a:schemeClr>
                </a:solidFill>
                <a:latin typeface="Arial"/>
              </a:rPr>
              <a:t>2. Приносит ли такая реакция мне пользу?   </a:t>
            </a:r>
          </a:p>
          <a:p>
            <a:pPr marL="342900" lvl="0" indent="-342900" fontAlgn="base">
              <a:lnSpc>
                <a:spcPct val="80000"/>
              </a:lnSpc>
              <a:spcAft>
                <a:spcPct val="0"/>
              </a:spcAft>
              <a:buClrTx/>
              <a:buNone/>
            </a:pPr>
            <a:r>
              <a:rPr lang="ru-RU" i="1" kern="0" dirty="0">
                <a:solidFill>
                  <a:schemeClr val="accent5">
                    <a:lumMod val="40000"/>
                    <a:lumOff val="60000"/>
                  </a:schemeClr>
                </a:solidFill>
                <a:latin typeface="Arial"/>
              </a:rPr>
              <a:t>    Почему да или почему нет?</a:t>
            </a:r>
          </a:p>
          <a:p>
            <a:pPr marL="342900" lvl="0" indent="-342900" fontAlgn="base">
              <a:lnSpc>
                <a:spcPct val="80000"/>
              </a:lnSpc>
              <a:spcAft>
                <a:spcPct val="0"/>
              </a:spcAft>
              <a:buClrTx/>
              <a:buNone/>
            </a:pPr>
            <a:r>
              <a:rPr lang="ru-RU" i="1" kern="0" dirty="0">
                <a:solidFill>
                  <a:schemeClr val="accent5">
                    <a:lumMod val="40000"/>
                    <a:lumOff val="60000"/>
                  </a:schemeClr>
                </a:solidFill>
                <a:latin typeface="Arial"/>
              </a:rPr>
              <a:t>3. Как выражают гнев в моей семье?</a:t>
            </a:r>
          </a:p>
          <a:p>
            <a:pPr marL="342900" lvl="0" indent="-342900" fontAlgn="base">
              <a:lnSpc>
                <a:spcPct val="80000"/>
              </a:lnSpc>
              <a:spcAft>
                <a:spcPct val="0"/>
              </a:spcAft>
              <a:buClrTx/>
              <a:buFontTx/>
              <a:buChar char="•"/>
            </a:pPr>
            <a:r>
              <a:rPr lang="ru-RU" i="1" kern="0" dirty="0">
                <a:solidFill>
                  <a:schemeClr val="accent5">
                    <a:lumMod val="40000"/>
                    <a:lumOff val="60000"/>
                  </a:schemeClr>
                </a:solidFill>
                <a:latin typeface="Arial"/>
              </a:rPr>
              <a:t>Мама___________________________</a:t>
            </a:r>
          </a:p>
          <a:p>
            <a:pPr marL="342900" lvl="0" indent="-342900" fontAlgn="base">
              <a:lnSpc>
                <a:spcPct val="80000"/>
              </a:lnSpc>
              <a:spcAft>
                <a:spcPct val="0"/>
              </a:spcAft>
              <a:buClrTx/>
              <a:buFontTx/>
              <a:buChar char="•"/>
            </a:pPr>
            <a:r>
              <a:rPr lang="ru-RU" i="1" kern="0" dirty="0">
                <a:solidFill>
                  <a:schemeClr val="accent5">
                    <a:lumMod val="40000"/>
                    <a:lumOff val="60000"/>
                  </a:schemeClr>
                </a:solidFill>
                <a:latin typeface="Arial"/>
              </a:rPr>
              <a:t>Папа ___________________________</a:t>
            </a:r>
          </a:p>
          <a:p>
            <a:pPr marL="342900" lvl="0" indent="-342900" fontAlgn="base">
              <a:lnSpc>
                <a:spcPct val="80000"/>
              </a:lnSpc>
              <a:spcAft>
                <a:spcPct val="0"/>
              </a:spcAft>
              <a:buClrTx/>
              <a:buFontTx/>
              <a:buChar char="•"/>
            </a:pPr>
            <a:r>
              <a:rPr lang="ru-RU" i="1" kern="0" dirty="0">
                <a:solidFill>
                  <a:schemeClr val="accent5">
                    <a:lumMod val="40000"/>
                    <a:lumOff val="60000"/>
                  </a:schemeClr>
                </a:solidFill>
                <a:latin typeface="Arial"/>
              </a:rPr>
              <a:t>Другие важные для меня люди______</a:t>
            </a:r>
          </a:p>
          <a:p>
            <a:pPr marL="342900" lvl="0" indent="-342900" fontAlgn="base">
              <a:lnSpc>
                <a:spcPct val="80000"/>
              </a:lnSpc>
              <a:spcAft>
                <a:spcPct val="0"/>
              </a:spcAft>
              <a:buClrTx/>
              <a:buFontTx/>
              <a:buChar char="•"/>
            </a:pPr>
            <a:r>
              <a:rPr lang="ru-RU" i="1" kern="0" dirty="0">
                <a:solidFill>
                  <a:schemeClr val="accent5">
                    <a:lumMod val="40000"/>
                    <a:lumOff val="60000"/>
                  </a:schemeClr>
                </a:solidFill>
                <a:latin typeface="Arial"/>
              </a:rPr>
              <a:t>   ________________________________</a:t>
            </a:r>
          </a:p>
          <a:p>
            <a:pPr marL="342900" lvl="0" indent="-342900" fontAlgn="base">
              <a:lnSpc>
                <a:spcPct val="80000"/>
              </a:lnSpc>
              <a:spcAft>
                <a:spcPct val="0"/>
              </a:spcAft>
              <a:buClrTx/>
              <a:buNone/>
            </a:pPr>
            <a:r>
              <a:rPr lang="ru-RU" i="1" kern="0" dirty="0">
                <a:solidFill>
                  <a:schemeClr val="accent5">
                    <a:lumMod val="40000"/>
                    <a:lumOff val="60000"/>
                  </a:schemeClr>
                </a:solidFill>
                <a:latin typeface="Arial"/>
              </a:rPr>
              <a:t>4. Как я могу улучшить свой способ справляться с гневом и порождаемыми им чувствами?</a:t>
            </a:r>
          </a:p>
          <a:p>
            <a:endParaRPr lang="ru-RU" i="1" dirty="0"/>
          </a:p>
        </p:txBody>
      </p:sp>
    </p:spTree>
    <p:extLst>
      <p:ext uri="{BB962C8B-B14F-4D97-AF65-F5344CB8AC3E}">
        <p14:creationId xmlns:p14="http://schemas.microsoft.com/office/powerpoint/2010/main" val="2971807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5050904" cy="5937523"/>
          </a:xfrm>
        </p:spPr>
        <p:txBody>
          <a:bodyPr>
            <a:normAutofit lnSpcReduction="10000"/>
          </a:bodyPr>
          <a:lstStyle/>
          <a:p>
            <a:pPr marL="0" indent="0">
              <a:lnSpc>
                <a:spcPct val="115000"/>
              </a:lnSpc>
              <a:spcAft>
                <a:spcPts val="1000"/>
              </a:spcAft>
              <a:buNone/>
            </a:pPr>
            <a:r>
              <a:rPr lang="ru-RU" sz="3200" i="1" dirty="0">
                <a:solidFill>
                  <a:schemeClr val="accent5">
                    <a:lumMod val="40000"/>
                    <a:lumOff val="60000"/>
                  </a:schemeClr>
                </a:solidFill>
                <a:latin typeface="Times New Roman"/>
                <a:ea typeface="Calibri"/>
                <a:cs typeface="Times New Roman"/>
              </a:rPr>
              <a:t>Ни для кого не секрет, что наш мир полон агрессии, гнева, обид. Первая реакция людей попавших под шквал унижения и оскорблений – это защита. Но все защищают себя по-разному. Давайте разберемся, как это можно сделать правильным путем. </a:t>
            </a:r>
            <a:r>
              <a:rPr lang="ru-RU" i="1" dirty="0">
                <a:latin typeface="Times New Roman"/>
                <a:ea typeface="Calibri"/>
                <a:cs typeface="Times New Roman"/>
              </a:rPr>
              <a:t> </a:t>
            </a:r>
            <a:endParaRPr lang="ru-RU" i="1" dirty="0">
              <a:ea typeface="Calibri"/>
              <a:cs typeface="Times New Roman"/>
            </a:endParaRPr>
          </a:p>
          <a:p>
            <a:pPr marL="0" indent="0">
              <a:buNone/>
            </a:pPr>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836712"/>
            <a:ext cx="3024336" cy="496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26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gn="ctr">
              <a:lnSpc>
                <a:spcPct val="115000"/>
              </a:lnSpc>
              <a:spcAft>
                <a:spcPts val="1000"/>
              </a:spcAft>
              <a:buNone/>
            </a:pPr>
            <a:r>
              <a:rPr lang="ru-RU" dirty="0">
                <a:solidFill>
                  <a:srgbClr val="FFFF00"/>
                </a:solidFill>
                <a:latin typeface="Times New Roman"/>
                <a:ea typeface="Calibri"/>
                <a:cs typeface="Times New Roman"/>
              </a:rPr>
              <a:t>И</a:t>
            </a:r>
            <a:r>
              <a:rPr lang="ru-RU" dirty="0" smtClean="0">
                <a:solidFill>
                  <a:srgbClr val="FFFF00"/>
                </a:solidFill>
                <a:latin typeface="Times New Roman"/>
                <a:ea typeface="Calibri"/>
                <a:cs typeface="Times New Roman"/>
              </a:rPr>
              <a:t>нструкция</a:t>
            </a:r>
            <a:r>
              <a:rPr lang="ru-RU" dirty="0">
                <a:solidFill>
                  <a:srgbClr val="FFFF00"/>
                </a:solidFill>
                <a:latin typeface="Times New Roman"/>
                <a:ea typeface="Calibri"/>
                <a:cs typeface="Times New Roman"/>
              </a:rPr>
              <a:t>:</a:t>
            </a:r>
            <a:r>
              <a:rPr lang="ru-RU" dirty="0">
                <a:solidFill>
                  <a:schemeClr val="accent5">
                    <a:lumMod val="40000"/>
                    <a:lumOff val="60000"/>
                  </a:schemeClr>
                </a:solidFill>
                <a:latin typeface="Times New Roman"/>
                <a:ea typeface="Calibri"/>
                <a:cs typeface="Times New Roman"/>
              </a:rPr>
              <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1 шаг - </a:t>
            </a:r>
            <a:r>
              <a:rPr lang="ru-RU" dirty="0">
                <a:solidFill>
                  <a:srgbClr val="FFFF00"/>
                </a:solidFill>
                <a:latin typeface="Times New Roman"/>
                <a:ea typeface="Calibri"/>
                <a:cs typeface="Times New Roman"/>
              </a:rPr>
              <a:t>Не дайте волю своим чувствам.</a:t>
            </a:r>
            <a:r>
              <a:rPr lang="ru-RU" dirty="0">
                <a:solidFill>
                  <a:schemeClr val="accent5">
                    <a:lumMod val="40000"/>
                    <a:lumOff val="60000"/>
                  </a:schemeClr>
                </a:solidFill>
                <a:latin typeface="Times New Roman"/>
                <a:ea typeface="Calibri"/>
                <a:cs typeface="Times New Roman"/>
              </a:rPr>
              <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Самое время напомнить себе, что использовать те же методы (оскорблять и унижать в ответ) – это значит проявить слабость, принять поражение, утратить чувство собственного достоинства.</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Самая лучшая реакция, сказать человеку в ответ, что в таком тоне, вы общаться не намерены. Отстранитесь от него, займитесь своими текущими делами.</a:t>
            </a:r>
            <a:endParaRPr lang="ru-RU" dirty="0">
              <a:solidFill>
                <a:schemeClr val="accent5">
                  <a:lumMod val="40000"/>
                  <a:lumOff val="60000"/>
                </a:schemeClr>
              </a:solidFill>
              <a:ea typeface="Calibri"/>
              <a:cs typeface="Times New Roman"/>
            </a:endParaRPr>
          </a:p>
          <a:p>
            <a:pPr marL="0" indent="0">
              <a:buNone/>
            </a:pP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365104"/>
            <a:ext cx="2448272" cy="2298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556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nSpc>
                <a:spcPct val="115000"/>
              </a:lnSpc>
              <a:spcAft>
                <a:spcPts val="1000"/>
              </a:spcAft>
              <a:buNone/>
            </a:pPr>
            <a:r>
              <a:rPr lang="ru-RU" sz="2800" i="1" dirty="0">
                <a:solidFill>
                  <a:schemeClr val="accent5">
                    <a:lumMod val="40000"/>
                    <a:lumOff val="60000"/>
                  </a:schemeClr>
                </a:solidFill>
                <a:latin typeface="Times New Roman"/>
                <a:ea typeface="Calibri"/>
                <a:cs typeface="Times New Roman"/>
              </a:rPr>
              <a:t>2 шаг - </a:t>
            </a:r>
            <a:r>
              <a:rPr lang="ru-RU" sz="2800" i="1" dirty="0">
                <a:solidFill>
                  <a:srgbClr val="FFFF00"/>
                </a:solidFill>
                <a:latin typeface="Times New Roman"/>
                <a:ea typeface="Calibri"/>
                <a:cs typeface="Times New Roman"/>
              </a:rPr>
              <a:t>Предпринять конструктивные меры.  В спокойной обстановке решите для  себя, что вы будете делать дальше:</a:t>
            </a:r>
            <a:r>
              <a:rPr lang="ru-RU" sz="2800" i="1" dirty="0">
                <a:solidFill>
                  <a:schemeClr val="accent5">
                    <a:lumMod val="40000"/>
                    <a:lumOff val="60000"/>
                  </a:schemeClr>
                </a:solidFill>
                <a:latin typeface="Times New Roman"/>
                <a:ea typeface="Calibri"/>
                <a:cs typeface="Times New Roman"/>
              </a:rPr>
              <a:t/>
            </a:r>
            <a:br>
              <a:rPr lang="ru-RU" sz="2800" i="1" dirty="0">
                <a:solidFill>
                  <a:schemeClr val="accent5">
                    <a:lumMod val="40000"/>
                    <a:lumOff val="60000"/>
                  </a:schemeClr>
                </a:solidFill>
                <a:latin typeface="Times New Roman"/>
                <a:ea typeface="Calibri"/>
                <a:cs typeface="Times New Roman"/>
              </a:rPr>
            </a:br>
            <a:r>
              <a:rPr lang="ru-RU" sz="2800" i="1" dirty="0">
                <a:solidFill>
                  <a:schemeClr val="accent5">
                    <a:lumMod val="40000"/>
                    <a:lumOff val="60000"/>
                  </a:schemeClr>
                </a:solidFill>
                <a:latin typeface="Times New Roman"/>
                <a:ea typeface="Calibri"/>
                <a:cs typeface="Times New Roman"/>
              </a:rPr>
              <a:t>- </a:t>
            </a:r>
            <a:r>
              <a:rPr lang="ru-RU" i="1" dirty="0">
                <a:solidFill>
                  <a:schemeClr val="accent5">
                    <a:lumMod val="40000"/>
                    <a:lumOff val="60000"/>
                  </a:schemeClr>
                </a:solidFill>
                <a:latin typeface="Times New Roman"/>
                <a:ea typeface="Calibri"/>
                <a:cs typeface="Times New Roman"/>
              </a:rPr>
              <a:t>простите этого человека, и все будет, как прежде (т.е. произошедший инцидент не повлияет на ваши отношения),</a:t>
            </a:r>
            <a:br>
              <a:rPr lang="ru-RU" i="1" dirty="0">
                <a:solidFill>
                  <a:schemeClr val="accent5">
                    <a:lumMod val="40000"/>
                    <a:lumOff val="60000"/>
                  </a:schemeClr>
                </a:solidFill>
                <a:latin typeface="Times New Roman"/>
                <a:ea typeface="Calibri"/>
                <a:cs typeface="Times New Roman"/>
              </a:rPr>
            </a:br>
            <a:r>
              <a:rPr lang="ru-RU" i="1" dirty="0">
                <a:solidFill>
                  <a:schemeClr val="accent5">
                    <a:lumMod val="40000"/>
                    <a:lumOff val="60000"/>
                  </a:schemeClr>
                </a:solidFill>
                <a:latin typeface="Times New Roman"/>
                <a:ea typeface="Calibri"/>
                <a:cs typeface="Times New Roman"/>
              </a:rPr>
              <a:t>- простите человека, но постараетесь держаться от него подальше (измените отношение к человеку после произошедшего).</a:t>
            </a:r>
            <a:br>
              <a:rPr lang="ru-RU" i="1" dirty="0">
                <a:solidFill>
                  <a:schemeClr val="accent5">
                    <a:lumMod val="40000"/>
                    <a:lumOff val="60000"/>
                  </a:schemeClr>
                </a:solidFill>
                <a:latin typeface="Times New Roman"/>
                <a:ea typeface="Calibri"/>
                <a:cs typeface="Times New Roman"/>
              </a:rPr>
            </a:br>
            <a:r>
              <a:rPr lang="ru-RU" i="1" dirty="0">
                <a:solidFill>
                  <a:schemeClr val="accent5">
                    <a:lumMod val="40000"/>
                    <a:lumOff val="60000"/>
                  </a:schemeClr>
                </a:solidFill>
                <a:latin typeface="Times New Roman"/>
                <a:ea typeface="Calibri"/>
                <a:cs typeface="Times New Roman"/>
              </a:rPr>
              <a:t>Что из вышеперечисленного является правильным для вас, зависит от степени близости и качества отношений между вами и обидчиком. </a:t>
            </a:r>
            <a:endParaRPr lang="ru-RU" i="1" dirty="0">
              <a:solidFill>
                <a:schemeClr val="accent5">
                  <a:lumMod val="40000"/>
                  <a:lumOff val="60000"/>
                </a:schemeClr>
              </a:solidFill>
              <a:ea typeface="Calibri"/>
              <a:cs typeface="Times New Roman"/>
            </a:endParaRPr>
          </a:p>
          <a:p>
            <a:pPr marL="0" indent="0">
              <a:buNone/>
            </a:pP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5085184"/>
            <a:ext cx="2304255"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93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lnSpc>
                <a:spcPct val="115000"/>
              </a:lnSpc>
              <a:spcAft>
                <a:spcPts val="1000"/>
              </a:spcAft>
              <a:buNone/>
            </a:pPr>
            <a:r>
              <a:rPr lang="ru-RU" sz="3600" i="1" dirty="0">
                <a:solidFill>
                  <a:schemeClr val="accent5">
                    <a:lumMod val="40000"/>
                    <a:lumOff val="60000"/>
                  </a:schemeClr>
                </a:solidFill>
                <a:latin typeface="Times New Roman"/>
                <a:ea typeface="Calibri"/>
                <a:cs typeface="Times New Roman"/>
              </a:rPr>
              <a:t>3 шаг - </a:t>
            </a:r>
            <a:r>
              <a:rPr lang="ru-RU" sz="3600" i="1" dirty="0">
                <a:solidFill>
                  <a:srgbClr val="FFFF00"/>
                </a:solidFill>
                <a:latin typeface="Times New Roman"/>
                <a:ea typeface="Calibri"/>
                <a:cs typeface="Times New Roman"/>
              </a:rPr>
              <a:t>«Шаг на встречу, не жди когда всё разрешиться само собой»</a:t>
            </a:r>
            <a:br>
              <a:rPr lang="ru-RU" sz="3600" i="1" dirty="0">
                <a:solidFill>
                  <a:srgbClr val="FFFF00"/>
                </a:solidFill>
                <a:latin typeface="Times New Roman"/>
                <a:ea typeface="Calibri"/>
                <a:cs typeface="Times New Roman"/>
              </a:rPr>
            </a:br>
            <a:r>
              <a:rPr lang="ru-RU" sz="3600" i="1" dirty="0">
                <a:solidFill>
                  <a:schemeClr val="accent5">
                    <a:lumMod val="40000"/>
                    <a:lumOff val="60000"/>
                  </a:schemeClr>
                </a:solidFill>
                <a:latin typeface="Times New Roman"/>
                <a:ea typeface="Calibri"/>
                <a:cs typeface="Times New Roman"/>
              </a:rPr>
              <a:t>Воздерживаясь от упреков начните разговор с чего-нибудь позитивного. </a:t>
            </a:r>
            <a:br>
              <a:rPr lang="ru-RU" sz="3600" i="1" dirty="0">
                <a:solidFill>
                  <a:schemeClr val="accent5">
                    <a:lumMod val="40000"/>
                    <a:lumOff val="60000"/>
                  </a:schemeClr>
                </a:solidFill>
                <a:latin typeface="Times New Roman"/>
                <a:ea typeface="Calibri"/>
                <a:cs typeface="Times New Roman"/>
              </a:rPr>
            </a:br>
            <a:r>
              <a:rPr lang="ru-RU" sz="3600" i="1" dirty="0">
                <a:solidFill>
                  <a:schemeClr val="accent5">
                    <a:lumMod val="40000"/>
                    <a:lumOff val="60000"/>
                  </a:schemeClr>
                </a:solidFill>
                <a:latin typeface="Times New Roman"/>
                <a:ea typeface="Calibri"/>
                <a:cs typeface="Times New Roman"/>
              </a:rPr>
              <a:t>Не забудь про невербальные средства общения – язык телодвижений, зрительный контакт.</a:t>
            </a:r>
            <a:endParaRPr lang="ru-RU" sz="3600" i="1" dirty="0">
              <a:solidFill>
                <a:schemeClr val="accent5">
                  <a:lumMod val="40000"/>
                  <a:lumOff val="60000"/>
                </a:schemeClr>
              </a:solidFill>
              <a:ea typeface="Calibri"/>
              <a:cs typeface="Times New Roman"/>
            </a:endParaRPr>
          </a:p>
          <a:p>
            <a:pPr marL="0" indent="0">
              <a:buNone/>
            </a:pP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5274" y="4221088"/>
            <a:ext cx="2847166" cy="222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350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a:bodyPr>
          <a:lstStyle/>
          <a:p>
            <a:pPr marL="0" indent="0">
              <a:lnSpc>
                <a:spcPct val="115000"/>
              </a:lnSpc>
              <a:spcAft>
                <a:spcPts val="1000"/>
              </a:spcAft>
              <a:buNone/>
            </a:pPr>
            <a:r>
              <a:rPr lang="ru-RU" dirty="0">
                <a:latin typeface="Times New Roman"/>
                <a:ea typeface="Calibri"/>
                <a:cs typeface="Times New Roman"/>
              </a:rPr>
              <a:t> </a:t>
            </a:r>
            <a:r>
              <a:rPr lang="ru-RU" sz="3600" i="1" dirty="0">
                <a:solidFill>
                  <a:schemeClr val="accent5">
                    <a:lumMod val="40000"/>
                    <a:lumOff val="60000"/>
                  </a:schemeClr>
                </a:solidFill>
                <a:latin typeface="Times New Roman"/>
                <a:ea typeface="Calibri"/>
                <a:cs typeface="Times New Roman"/>
              </a:rPr>
              <a:t>4 шаг - </a:t>
            </a:r>
            <a:r>
              <a:rPr lang="ru-RU" sz="3600" i="1" dirty="0">
                <a:solidFill>
                  <a:srgbClr val="FFFF00"/>
                </a:solidFill>
                <a:latin typeface="Times New Roman"/>
                <a:ea typeface="Calibri"/>
                <a:cs typeface="Times New Roman"/>
              </a:rPr>
              <a:t>Замени «ты»-обращения на «я»-обращения</a:t>
            </a:r>
            <a:r>
              <a:rPr lang="ru-RU" sz="3600" i="1" dirty="0">
                <a:solidFill>
                  <a:schemeClr val="accent5">
                    <a:lumMod val="40000"/>
                    <a:lumOff val="60000"/>
                  </a:schemeClr>
                </a:solidFill>
                <a:latin typeface="Times New Roman"/>
                <a:ea typeface="Calibri"/>
                <a:cs typeface="Times New Roman"/>
              </a:rPr>
              <a:t/>
            </a:r>
            <a:br>
              <a:rPr lang="ru-RU" sz="3600" i="1" dirty="0">
                <a:solidFill>
                  <a:schemeClr val="accent5">
                    <a:lumMod val="40000"/>
                    <a:lumOff val="60000"/>
                  </a:schemeClr>
                </a:solidFill>
                <a:latin typeface="Times New Roman"/>
                <a:ea typeface="Calibri"/>
                <a:cs typeface="Times New Roman"/>
              </a:rPr>
            </a:br>
            <a:r>
              <a:rPr lang="ru-RU" sz="3600" i="1" dirty="0">
                <a:solidFill>
                  <a:schemeClr val="accent5">
                    <a:lumMod val="40000"/>
                    <a:lumOff val="60000"/>
                  </a:schemeClr>
                </a:solidFill>
                <a:latin typeface="Times New Roman"/>
                <a:ea typeface="Calibri"/>
                <a:cs typeface="Times New Roman"/>
              </a:rPr>
              <a:t>«Я уверен(а), ты не понял(а) ...», - гораздо более результативное начало, чем фразы типа: «Ты не понимаешь…!». </a:t>
            </a:r>
            <a:br>
              <a:rPr lang="ru-RU" sz="3600" i="1" dirty="0">
                <a:solidFill>
                  <a:schemeClr val="accent5">
                    <a:lumMod val="40000"/>
                    <a:lumOff val="60000"/>
                  </a:schemeClr>
                </a:solidFill>
                <a:latin typeface="Times New Roman"/>
                <a:ea typeface="Calibri"/>
                <a:cs typeface="Times New Roman"/>
              </a:rPr>
            </a:br>
            <a:r>
              <a:rPr lang="ru-RU" sz="3600" i="1" dirty="0">
                <a:solidFill>
                  <a:schemeClr val="accent5">
                    <a:lumMod val="40000"/>
                    <a:lumOff val="60000"/>
                  </a:schemeClr>
                </a:solidFill>
                <a:latin typeface="Times New Roman"/>
                <a:ea typeface="Calibri"/>
                <a:cs typeface="Times New Roman"/>
              </a:rPr>
              <a:t>Начни трудный для тебя разговор таким образом: «Мне очень не нравится эта ситуация, но я бы непременно хотел(а) все это с тобой обсудить прямо сейчас». </a:t>
            </a:r>
            <a:endParaRPr lang="ru-RU" sz="3600" i="1" dirty="0">
              <a:solidFill>
                <a:schemeClr val="accent5">
                  <a:lumMod val="40000"/>
                  <a:lumOff val="60000"/>
                </a:schemeClr>
              </a:solidFill>
              <a:ea typeface="Calibri"/>
              <a:cs typeface="Times New Roman"/>
            </a:endParaRPr>
          </a:p>
          <a:p>
            <a:pPr marL="0" indent="0">
              <a:buNone/>
            </a:pPr>
            <a:endParaRPr lang="ru-RU" dirty="0"/>
          </a:p>
        </p:txBody>
      </p:sp>
    </p:spTree>
    <p:extLst>
      <p:ext uri="{BB962C8B-B14F-4D97-AF65-F5344CB8AC3E}">
        <p14:creationId xmlns:p14="http://schemas.microsoft.com/office/powerpoint/2010/main" val="2911080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a:bodyPr>
          <a:lstStyle/>
          <a:p>
            <a:pPr marL="0" indent="0">
              <a:lnSpc>
                <a:spcPct val="115000"/>
              </a:lnSpc>
              <a:spcAft>
                <a:spcPts val="1000"/>
              </a:spcAft>
              <a:buNone/>
            </a:pPr>
            <a:r>
              <a:rPr lang="ru-RU" sz="3600" i="1" dirty="0">
                <a:solidFill>
                  <a:schemeClr val="accent5">
                    <a:lumMod val="40000"/>
                    <a:lumOff val="60000"/>
                  </a:schemeClr>
                </a:solidFill>
                <a:latin typeface="Times New Roman"/>
                <a:ea typeface="Calibri"/>
                <a:cs typeface="Times New Roman"/>
              </a:rPr>
              <a:t>5 шаг - </a:t>
            </a:r>
            <a:r>
              <a:rPr lang="ru-RU" sz="3600" i="1" dirty="0">
                <a:solidFill>
                  <a:srgbClr val="FFFF00"/>
                </a:solidFill>
                <a:latin typeface="Times New Roman"/>
                <a:ea typeface="Calibri"/>
                <a:cs typeface="Times New Roman"/>
              </a:rPr>
              <a:t>Помните, что не заслуженные обвинения и оскорбления </a:t>
            </a:r>
            <a:r>
              <a:rPr lang="ru-RU" sz="3600" i="1" dirty="0" err="1">
                <a:solidFill>
                  <a:srgbClr val="FFFF00"/>
                </a:solidFill>
                <a:latin typeface="Times New Roman"/>
                <a:ea typeface="Calibri"/>
                <a:cs typeface="Times New Roman"/>
              </a:rPr>
              <a:t>сыпятся</a:t>
            </a:r>
            <a:r>
              <a:rPr lang="ru-RU" sz="3600" i="1" dirty="0">
                <a:solidFill>
                  <a:srgbClr val="FFFF00"/>
                </a:solidFill>
                <a:latin typeface="Times New Roman"/>
                <a:ea typeface="Calibri"/>
                <a:cs typeface="Times New Roman"/>
              </a:rPr>
              <a:t> на вас, не как на личность, а как на объект разрядки. </a:t>
            </a:r>
            <a:r>
              <a:rPr lang="ru-RU" sz="3600" i="1" dirty="0">
                <a:solidFill>
                  <a:schemeClr val="accent5">
                    <a:lumMod val="40000"/>
                    <a:lumOff val="60000"/>
                  </a:schemeClr>
                </a:solidFill>
                <a:latin typeface="Times New Roman"/>
                <a:ea typeface="Calibri"/>
                <a:cs typeface="Times New Roman"/>
              </a:rPr>
              <a:t>Не испытывайте чувство вины, работайте над собственной самооценкой, и не принимайте всё близко к сердцу. </a:t>
            </a:r>
            <a:endParaRPr lang="ru-RU" sz="3600" i="1" dirty="0">
              <a:solidFill>
                <a:schemeClr val="accent5">
                  <a:lumMod val="40000"/>
                  <a:lumOff val="60000"/>
                </a:schemeClr>
              </a:solidFill>
              <a:ea typeface="Calibri"/>
              <a:cs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563" y="4149080"/>
            <a:ext cx="245682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389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3"/>
            <a:ext cx="8229600" cy="4680520"/>
          </a:xfrm>
        </p:spPr>
        <p:txBody>
          <a:bodyPr>
            <a:normAutofit fontScale="92500" lnSpcReduction="20000"/>
          </a:bodyPr>
          <a:lstStyle/>
          <a:p>
            <a:pPr marL="0" indent="0" algn="ctr">
              <a:lnSpc>
                <a:spcPct val="115000"/>
              </a:lnSpc>
              <a:spcAft>
                <a:spcPts val="1000"/>
              </a:spcAft>
              <a:buNone/>
            </a:pPr>
            <a:r>
              <a:rPr lang="ru-RU" sz="3200" i="1" dirty="0">
                <a:solidFill>
                  <a:schemeClr val="accent5">
                    <a:lumMod val="40000"/>
                    <a:lumOff val="60000"/>
                  </a:schemeClr>
                </a:solidFill>
                <a:latin typeface="Times New Roman"/>
                <a:ea typeface="Calibri"/>
                <a:cs typeface="Times New Roman"/>
              </a:rPr>
              <a:t>Если Вы ещё не готовы поговорить с другом непосредственно, если Вы немного стеснены, огорчены или злитесь, попробуйте написать письмо. В письме Вы сможете четко объяснить, что чувствуете. Вы можете спокойно потратить время на то, чтобы высказать своё мнение без лишних эмоций, как это было бы при личной встрече. Это даст человеку время подумать, прежде чем дать ответ. </a:t>
            </a:r>
            <a:endParaRPr lang="ru-RU" sz="3200" i="1" dirty="0">
              <a:solidFill>
                <a:schemeClr val="accent5">
                  <a:lumMod val="40000"/>
                  <a:lumOff val="60000"/>
                </a:schemeClr>
              </a:solidFill>
              <a:ea typeface="Calibri"/>
              <a:cs typeface="Times New Roman"/>
            </a:endParaRPr>
          </a:p>
          <a:p>
            <a:pPr marL="0" indent="0" algn="ctr">
              <a:buNone/>
            </a:pPr>
            <a:endParaRPr lang="ru-RU" sz="3200" dirty="0"/>
          </a:p>
        </p:txBody>
      </p:sp>
      <p:pic>
        <p:nvPicPr>
          <p:cNvPr id="1026" name="Picture 2" descr="C:\Users\ЦППП\Desktop\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653136"/>
            <a:ext cx="223224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ЦППП\Desktop\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653136"/>
            <a:ext cx="2088232"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442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lnSpc>
                <a:spcPct val="115000"/>
              </a:lnSpc>
              <a:spcAft>
                <a:spcPts val="1000"/>
              </a:spcAft>
              <a:buNone/>
            </a:pPr>
            <a:r>
              <a:rPr lang="ru-RU" b="1" dirty="0">
                <a:solidFill>
                  <a:srgbClr val="FFFF00"/>
                </a:solidFill>
                <a:latin typeface="Times New Roman"/>
                <a:ea typeface="Calibri"/>
                <a:cs typeface="Times New Roman"/>
              </a:rPr>
              <a:t>Цель:</a:t>
            </a:r>
            <a:r>
              <a:rPr lang="ru-RU" dirty="0">
                <a:solidFill>
                  <a:srgbClr val="FFFF00"/>
                </a:solidFill>
                <a:latin typeface="Times New Roman"/>
                <a:ea typeface="Calibri"/>
                <a:cs typeface="Times New Roman"/>
              </a:rPr>
              <a:t> </a:t>
            </a:r>
            <a:r>
              <a:rPr lang="ru-RU" dirty="0">
                <a:solidFill>
                  <a:schemeClr val="accent5">
                    <a:lumMod val="20000"/>
                    <a:lumOff val="80000"/>
                  </a:schemeClr>
                </a:solidFill>
                <a:latin typeface="Times New Roman"/>
                <a:ea typeface="Calibri"/>
                <a:cs typeface="Times New Roman"/>
              </a:rPr>
              <a:t>Расширение знаний о чувствах и эмоциях: </a:t>
            </a:r>
            <a:r>
              <a:rPr lang="ru-RU" dirty="0" smtClean="0">
                <a:solidFill>
                  <a:srgbClr val="FFAD1C">
                    <a:lumMod val="20000"/>
                    <a:lumOff val="80000"/>
                  </a:srgbClr>
                </a:solidFill>
                <a:latin typeface="Times New Roman"/>
                <a:ea typeface="Calibri"/>
                <a:cs typeface="Times New Roman"/>
              </a:rPr>
              <a:t>агрессия, </a:t>
            </a:r>
            <a:r>
              <a:rPr lang="ru-RU" dirty="0" smtClean="0">
                <a:solidFill>
                  <a:schemeClr val="accent5">
                    <a:lumMod val="20000"/>
                    <a:lumOff val="80000"/>
                  </a:schemeClr>
                </a:solidFill>
                <a:latin typeface="Times New Roman"/>
                <a:ea typeface="Calibri"/>
                <a:cs typeface="Times New Roman"/>
              </a:rPr>
              <a:t>гнева, злости. </a:t>
            </a:r>
            <a:r>
              <a:rPr lang="ru-RU" dirty="0">
                <a:solidFill>
                  <a:schemeClr val="accent5">
                    <a:lumMod val="20000"/>
                    <a:lumOff val="80000"/>
                  </a:schemeClr>
                </a:solidFill>
                <a:latin typeface="Times New Roman"/>
                <a:ea typeface="Calibri"/>
                <a:cs typeface="Times New Roman"/>
              </a:rPr>
              <a:t>Формирования умения выражать чувства в социально приемлемых способах.</a:t>
            </a:r>
            <a:endParaRPr lang="ru-RU" dirty="0">
              <a:solidFill>
                <a:schemeClr val="accent5">
                  <a:lumMod val="20000"/>
                  <a:lumOff val="80000"/>
                </a:schemeClr>
              </a:solidFill>
              <a:ea typeface="Calibri"/>
              <a:cs typeface="Times New Roman"/>
            </a:endParaRPr>
          </a:p>
          <a:p>
            <a:pPr marL="0" indent="0">
              <a:lnSpc>
                <a:spcPct val="115000"/>
              </a:lnSpc>
              <a:spcAft>
                <a:spcPts val="1000"/>
              </a:spcAft>
              <a:buNone/>
            </a:pPr>
            <a:r>
              <a:rPr lang="ru-RU" b="1" dirty="0">
                <a:solidFill>
                  <a:srgbClr val="FFFF00"/>
                </a:solidFill>
                <a:latin typeface="Times New Roman"/>
                <a:ea typeface="Calibri"/>
                <a:cs typeface="Times New Roman"/>
              </a:rPr>
              <a:t>Оборудование:</a:t>
            </a:r>
            <a:r>
              <a:rPr lang="ru-RU" dirty="0">
                <a:solidFill>
                  <a:srgbClr val="FFFF00"/>
                </a:solidFill>
                <a:latin typeface="Times New Roman"/>
                <a:ea typeface="Calibri"/>
                <a:cs typeface="Times New Roman"/>
              </a:rPr>
              <a:t> </a:t>
            </a:r>
            <a:r>
              <a:rPr lang="ru-RU" dirty="0">
                <a:solidFill>
                  <a:schemeClr val="accent5">
                    <a:lumMod val="20000"/>
                    <a:lumOff val="80000"/>
                  </a:schemeClr>
                </a:solidFill>
                <a:latin typeface="Times New Roman"/>
                <a:ea typeface="Calibri"/>
                <a:cs typeface="Times New Roman"/>
              </a:rPr>
              <a:t>компьютер, проектор, экран, бланк, ручка.</a:t>
            </a:r>
            <a:endParaRPr lang="ru-RU" dirty="0">
              <a:solidFill>
                <a:schemeClr val="accent5">
                  <a:lumMod val="20000"/>
                  <a:lumOff val="80000"/>
                </a:schemeClr>
              </a:solidFill>
              <a:ea typeface="Calibri"/>
              <a:cs typeface="Times New Roman"/>
            </a:endParaRPr>
          </a:p>
        </p:txBody>
      </p:sp>
    </p:spTree>
    <p:extLst>
      <p:ext uri="{BB962C8B-B14F-4D97-AF65-F5344CB8AC3E}">
        <p14:creationId xmlns:p14="http://schemas.microsoft.com/office/powerpoint/2010/main" val="1308644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ru-RU" sz="5400" i="1" dirty="0">
                <a:solidFill>
                  <a:srgbClr val="FFFF00"/>
                </a:solidFill>
                <a:latin typeface="Times New Roman"/>
                <a:ea typeface="Calibri"/>
              </a:rPr>
              <a:t>Техники снятия агрессии, гнева и злости.</a:t>
            </a:r>
            <a:endParaRPr lang="ru-RU" sz="5400" i="1" dirty="0">
              <a:solidFill>
                <a:srgbClr val="FFFF00"/>
              </a:solidFill>
            </a:endParaRPr>
          </a:p>
        </p:txBody>
      </p:sp>
    </p:spTree>
    <p:extLst>
      <p:ext uri="{BB962C8B-B14F-4D97-AF65-F5344CB8AC3E}">
        <p14:creationId xmlns:p14="http://schemas.microsoft.com/office/powerpoint/2010/main" val="2455050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000" b="0" i="1" spc="0" dirty="0">
                <a:ln>
                  <a:noFill/>
                </a:ln>
                <a:solidFill>
                  <a:srgbClr val="FFFF00"/>
                </a:solidFill>
                <a:latin typeface="Times New Roman"/>
                <a:ea typeface="Calibri"/>
                <a:cs typeface="Times New Roman"/>
              </a:rPr>
              <a:t>«Улыбка Будды»</a:t>
            </a:r>
            <a:endParaRPr lang="ru-RU" sz="6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88840"/>
            <a:ext cx="5328592" cy="32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1920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712968" cy="6336704"/>
          </a:xfrm>
        </p:spPr>
        <p:txBody>
          <a:bodyPr>
            <a:normAutofit fontScale="70000" lnSpcReduction="20000"/>
          </a:bodyPr>
          <a:lstStyle/>
          <a:p>
            <a:pPr marL="0" indent="0" algn="ctr">
              <a:lnSpc>
                <a:spcPct val="115000"/>
              </a:lnSpc>
              <a:spcAft>
                <a:spcPts val="1000"/>
              </a:spcAft>
              <a:buNone/>
            </a:pPr>
            <a:r>
              <a:rPr lang="ru-RU" sz="2900" i="1" dirty="0">
                <a:solidFill>
                  <a:srgbClr val="00B0F0"/>
                </a:solidFill>
                <a:latin typeface="Times New Roman"/>
                <a:ea typeface="Calibri"/>
                <a:cs typeface="Times New Roman"/>
              </a:rPr>
              <a:t>Упражнение «Улыбка Будды» </a:t>
            </a:r>
            <a:r>
              <a:rPr lang="ru-RU" sz="2900" i="1" dirty="0">
                <a:solidFill>
                  <a:schemeClr val="accent5">
                    <a:lumMod val="40000"/>
                    <a:lumOff val="60000"/>
                  </a:schemeClr>
                </a:solidFill>
                <a:latin typeface="Times New Roman"/>
                <a:ea typeface="Calibri"/>
                <a:cs typeface="Times New Roman"/>
              </a:rPr>
              <a:t/>
            </a:r>
            <a:br>
              <a:rPr lang="ru-RU" sz="2900" i="1" dirty="0">
                <a:solidFill>
                  <a:schemeClr val="accent5">
                    <a:lumMod val="40000"/>
                    <a:lumOff val="60000"/>
                  </a:schemeClr>
                </a:solidFill>
                <a:latin typeface="Times New Roman"/>
                <a:ea typeface="Calibri"/>
                <a:cs typeface="Times New Roman"/>
              </a:rPr>
            </a:br>
            <a:r>
              <a:rPr lang="ru-RU" sz="2900" i="1" dirty="0">
                <a:solidFill>
                  <a:schemeClr val="accent5">
                    <a:lumMod val="40000"/>
                    <a:lumOff val="60000"/>
                  </a:schemeClr>
                </a:solidFill>
                <a:latin typeface="Times New Roman"/>
                <a:ea typeface="Calibri"/>
                <a:cs typeface="Times New Roman"/>
              </a:rPr>
              <a:t>Техника, позаимствованная из даосского учения Шоу-Дао, позволит Вам легко приходить в состояние душевного равновесия, Успокойтесь и постарайтесь ни о чем не думать. Полностью расслабьте мышцы лица и представьте, как они наливаются тяжестью и теплом, а затем, потеряв упругость, как бы «стекают» вниз в приятной истоме. Сосредоточьтесь на уголках Ваших губ. Не прилагайте мышечных усилий. Вы почувствуете, как Ваши губы сами растягиваются в едва уловимую улыбку, а во всем теле появиться ощущение зарождающейся радости. Старайтесь выполнять это упражнение каждый день, пока состояние «улыбки Будды» не будет для Вас привычным.</a:t>
            </a:r>
            <a:br>
              <a:rPr lang="ru-RU" sz="2900" i="1" dirty="0">
                <a:solidFill>
                  <a:schemeClr val="accent5">
                    <a:lumMod val="40000"/>
                    <a:lumOff val="60000"/>
                  </a:schemeClr>
                </a:solidFill>
                <a:latin typeface="Times New Roman"/>
                <a:ea typeface="Calibri"/>
                <a:cs typeface="Times New Roman"/>
              </a:rPr>
            </a:br>
            <a:r>
              <a:rPr lang="ru-RU" sz="2900" i="1" dirty="0">
                <a:solidFill>
                  <a:schemeClr val="accent5">
                    <a:lumMod val="40000"/>
                    <a:lumOff val="60000"/>
                  </a:schemeClr>
                </a:solidFill>
                <a:latin typeface="Times New Roman"/>
                <a:ea typeface="Calibri"/>
                <a:cs typeface="Times New Roman"/>
              </a:rPr>
              <a:t>Упражнение «Шаг вперед - зверь, шаг назад – человек»</a:t>
            </a:r>
            <a:br>
              <a:rPr lang="ru-RU" sz="2900" i="1" dirty="0">
                <a:solidFill>
                  <a:schemeClr val="accent5">
                    <a:lumMod val="40000"/>
                    <a:lumOff val="60000"/>
                  </a:schemeClr>
                </a:solidFill>
                <a:latin typeface="Times New Roman"/>
                <a:ea typeface="Calibri"/>
                <a:cs typeface="Times New Roman"/>
              </a:rPr>
            </a:br>
            <a:r>
              <a:rPr lang="ru-RU" sz="2900" i="1" dirty="0">
                <a:solidFill>
                  <a:schemeClr val="accent5">
                    <a:lumMod val="40000"/>
                    <a:lumOff val="60000"/>
                  </a:schemeClr>
                </a:solidFill>
                <a:latin typeface="Times New Roman"/>
                <a:ea typeface="Calibri"/>
                <a:cs typeface="Times New Roman"/>
              </a:rPr>
              <a:t>Делаем сидя за партами, выставляем правую ногу веред (шаг вперед), вызывая в себе дикую ярость, ощутите готовность крушить все на своем пути. Затем возвращаем ногу (шаг назад) и выполняем «улыбку Будды» возвращаясь к состоянию абсолютного спокойствия. Делая шаг вперед, перевоплощаясь в разъяренного зверя подкрепляйте свою ярость рыками, можно сжимать челюсть, кулаки. При шаге назад очень важно поймать момент расслабления, уделяя внимание мышцам.</a:t>
            </a:r>
            <a:br>
              <a:rPr lang="ru-RU" sz="2900" i="1" dirty="0">
                <a:solidFill>
                  <a:schemeClr val="accent5">
                    <a:lumMod val="40000"/>
                    <a:lumOff val="60000"/>
                  </a:schemeClr>
                </a:solidFill>
                <a:latin typeface="Times New Roman"/>
                <a:ea typeface="Calibri"/>
                <a:cs typeface="Times New Roman"/>
              </a:rPr>
            </a:br>
            <a:r>
              <a:rPr lang="ru-RU" sz="2900" i="1" dirty="0">
                <a:solidFill>
                  <a:schemeClr val="accent5">
                    <a:lumMod val="40000"/>
                    <a:lumOff val="60000"/>
                  </a:schemeClr>
                </a:solidFill>
                <a:latin typeface="Times New Roman"/>
                <a:ea typeface="Calibri"/>
                <a:cs typeface="Times New Roman"/>
              </a:rPr>
              <a:t>Это упражнение требует больших эмоциональных затрат. Выполняя регулярно, Вы увидите, что Ваши шаги будут все быстрее, и Вы научитесь легко переходить от ярости к полному спокойствию.</a:t>
            </a:r>
            <a:endParaRPr lang="ru-RU" sz="2900" i="1" dirty="0">
              <a:solidFill>
                <a:schemeClr val="accent5">
                  <a:lumMod val="40000"/>
                  <a:lumOff val="60000"/>
                </a:schemeClr>
              </a:solidFill>
              <a:ea typeface="Calibri"/>
              <a:cs typeface="Times New Roman"/>
            </a:endParaRPr>
          </a:p>
          <a:p>
            <a:pPr marL="0" indent="0">
              <a:buNone/>
            </a:pPr>
            <a:endParaRPr lang="ru-RU" dirty="0"/>
          </a:p>
        </p:txBody>
      </p:sp>
    </p:spTree>
    <p:extLst>
      <p:ext uri="{BB962C8B-B14F-4D97-AF65-F5344CB8AC3E}">
        <p14:creationId xmlns:p14="http://schemas.microsoft.com/office/powerpoint/2010/main" val="329946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lnSpcReduction="10000"/>
          </a:bodyPr>
          <a:lstStyle/>
          <a:p>
            <a:pPr marL="0" indent="0">
              <a:lnSpc>
                <a:spcPct val="115000"/>
              </a:lnSpc>
              <a:spcAft>
                <a:spcPts val="1000"/>
              </a:spcAft>
              <a:buNone/>
            </a:pPr>
            <a:r>
              <a:rPr lang="ru-RU" i="1" dirty="0">
                <a:latin typeface="Times New Roman"/>
                <a:ea typeface="Calibri"/>
                <a:cs typeface="Times New Roman"/>
              </a:rPr>
              <a:t>Вывод:</a:t>
            </a:r>
            <a:r>
              <a:rPr lang="ru-RU" i="1" dirty="0">
                <a:solidFill>
                  <a:schemeClr val="accent5">
                    <a:lumMod val="40000"/>
                    <a:lumOff val="60000"/>
                  </a:schemeClr>
                </a:solidFill>
                <a:latin typeface="Times New Roman"/>
                <a:ea typeface="Calibri"/>
                <a:cs typeface="Times New Roman"/>
              </a:rPr>
              <a:t/>
            </a:r>
            <a:br>
              <a:rPr lang="ru-RU" i="1" dirty="0">
                <a:solidFill>
                  <a:schemeClr val="accent5">
                    <a:lumMod val="40000"/>
                    <a:lumOff val="60000"/>
                  </a:schemeClr>
                </a:solidFill>
                <a:latin typeface="Times New Roman"/>
                <a:ea typeface="Calibri"/>
                <a:cs typeface="Times New Roman"/>
              </a:rPr>
            </a:br>
            <a:r>
              <a:rPr lang="ru-RU" i="1" dirty="0">
                <a:solidFill>
                  <a:schemeClr val="accent5">
                    <a:lumMod val="40000"/>
                    <a:lumOff val="60000"/>
                  </a:schemeClr>
                </a:solidFill>
                <a:latin typeface="Times New Roman"/>
                <a:ea typeface="Calibri"/>
                <a:cs typeface="Times New Roman"/>
              </a:rPr>
              <a:t>Понятно, что психологическим видением агрессии должен обладать каждый из нас как ради управления самим собой, так и ради более полного понимания поведения окружающих.</a:t>
            </a:r>
            <a:br>
              <a:rPr lang="ru-RU" i="1" dirty="0">
                <a:solidFill>
                  <a:schemeClr val="accent5">
                    <a:lumMod val="40000"/>
                    <a:lumOff val="60000"/>
                  </a:schemeClr>
                </a:solidFill>
                <a:latin typeface="Times New Roman"/>
                <a:ea typeface="Calibri"/>
                <a:cs typeface="Times New Roman"/>
              </a:rPr>
            </a:br>
            <a:r>
              <a:rPr lang="ru-RU" i="1" dirty="0">
                <a:solidFill>
                  <a:schemeClr val="accent5">
                    <a:lumMod val="40000"/>
                    <a:lumOff val="60000"/>
                  </a:schemeClr>
                </a:solidFill>
                <a:latin typeface="Times New Roman"/>
                <a:ea typeface="Calibri"/>
                <a:cs typeface="Times New Roman"/>
              </a:rPr>
              <a:t>Мы убеждены в том, что всем без исключения было полезно познакомиться с материалами, представленными на нашем уроке, не только ради удовлетворения чисто теоретического интереса, но, прежде всего, ради понимания способов практического управления агрессивностью. </a:t>
            </a:r>
            <a:endParaRPr lang="ru-RU" i="1" dirty="0">
              <a:solidFill>
                <a:schemeClr val="accent5">
                  <a:lumMod val="40000"/>
                  <a:lumOff val="60000"/>
                </a:schemeClr>
              </a:solidFill>
              <a:ea typeface="Calibri"/>
              <a:cs typeface="Times New Roman"/>
            </a:endParaRPr>
          </a:p>
          <a:p>
            <a:pPr marL="0" indent="0">
              <a:lnSpc>
                <a:spcPct val="115000"/>
              </a:lnSpc>
              <a:spcAft>
                <a:spcPts val="1000"/>
              </a:spcAft>
              <a:buNone/>
            </a:pPr>
            <a:r>
              <a:rPr lang="ru-RU" i="1" dirty="0">
                <a:solidFill>
                  <a:srgbClr val="00B0F0"/>
                </a:solidFill>
                <a:latin typeface="Times New Roman"/>
                <a:ea typeface="Calibri"/>
                <a:cs typeface="Times New Roman"/>
              </a:rPr>
              <a:t>Ответьте пожалуйста на вопросы:</a:t>
            </a:r>
            <a:br>
              <a:rPr lang="ru-RU" i="1" dirty="0">
                <a:solidFill>
                  <a:srgbClr val="00B0F0"/>
                </a:solidFill>
                <a:latin typeface="Times New Roman"/>
                <a:ea typeface="Calibri"/>
                <a:cs typeface="Times New Roman"/>
              </a:rPr>
            </a:br>
            <a:r>
              <a:rPr lang="ru-RU" i="1" dirty="0">
                <a:solidFill>
                  <a:srgbClr val="00B0F0"/>
                </a:solidFill>
                <a:latin typeface="Times New Roman"/>
                <a:ea typeface="Calibri"/>
                <a:cs typeface="Times New Roman"/>
              </a:rPr>
              <a:t>Что полезного ты сегодня узнал?</a:t>
            </a:r>
            <a:br>
              <a:rPr lang="ru-RU" i="1" dirty="0">
                <a:solidFill>
                  <a:srgbClr val="00B0F0"/>
                </a:solidFill>
                <a:latin typeface="Times New Roman"/>
                <a:ea typeface="Calibri"/>
                <a:cs typeface="Times New Roman"/>
              </a:rPr>
            </a:br>
            <a:r>
              <a:rPr lang="ru-RU" i="1" dirty="0">
                <a:solidFill>
                  <a:srgbClr val="00B0F0"/>
                </a:solidFill>
                <a:latin typeface="Times New Roman"/>
                <a:ea typeface="Calibri"/>
                <a:cs typeface="Times New Roman"/>
              </a:rPr>
              <a:t>Что из урока ты будешь применять в жизни?</a:t>
            </a:r>
            <a:br>
              <a:rPr lang="ru-RU" i="1" dirty="0">
                <a:solidFill>
                  <a:srgbClr val="00B0F0"/>
                </a:solidFill>
                <a:latin typeface="Times New Roman"/>
                <a:ea typeface="Calibri"/>
                <a:cs typeface="Times New Roman"/>
              </a:rPr>
            </a:br>
            <a:r>
              <a:rPr lang="ru-RU" i="1" dirty="0">
                <a:solidFill>
                  <a:srgbClr val="00B0F0"/>
                </a:solidFill>
                <a:latin typeface="Times New Roman"/>
                <a:ea typeface="Calibri"/>
                <a:cs typeface="Times New Roman"/>
              </a:rPr>
              <a:t>О чём бы ты хотел узнать на наших уроках?</a:t>
            </a:r>
            <a:endParaRPr lang="ru-RU" i="1" dirty="0">
              <a:solidFill>
                <a:srgbClr val="00B0F0"/>
              </a:solidFill>
              <a:ea typeface="Calibri"/>
              <a:cs typeface="Times New Roman"/>
            </a:endParaRPr>
          </a:p>
          <a:p>
            <a:pPr marL="0" indent="0">
              <a:buNone/>
            </a:pPr>
            <a:endParaRPr lang="ru-RU" dirty="0"/>
          </a:p>
        </p:txBody>
      </p:sp>
    </p:spTree>
    <p:extLst>
      <p:ext uri="{BB962C8B-B14F-4D97-AF65-F5344CB8AC3E}">
        <p14:creationId xmlns:p14="http://schemas.microsoft.com/office/powerpoint/2010/main" val="77168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a:ln w="13335" cmpd="sng">
                  <a:solidFill>
                    <a:srgbClr val="759AA5">
                      <a:lumMod val="50000"/>
                    </a:srgbClr>
                  </a:solidFill>
                  <a:prstDash val="solid"/>
                </a:ln>
                <a:solidFill>
                  <a:srgbClr val="FFFF00"/>
                </a:solidFill>
              </a:rPr>
              <a:t>Спасибо за внимание! </a:t>
            </a:r>
            <a:endParaRPr lang="ru-RU" dirty="0">
              <a:solidFill>
                <a:srgbClr val="FFFF00"/>
              </a:solidFill>
            </a:endParaRPr>
          </a:p>
        </p:txBody>
      </p:sp>
      <p:sp>
        <p:nvSpPr>
          <p:cNvPr id="3" name="Объект 2"/>
          <p:cNvSpPr>
            <a:spLocks noGrp="1"/>
          </p:cNvSpPr>
          <p:nvPr>
            <p:ph idx="1"/>
          </p:nvPr>
        </p:nvSpPr>
        <p:spPr>
          <a:xfrm>
            <a:off x="457200" y="4653136"/>
            <a:ext cx="8229600" cy="1473027"/>
          </a:xfrm>
        </p:spPr>
        <p:txBody>
          <a:bodyPr/>
          <a:lstStyle/>
          <a:p>
            <a:pPr marL="0" indent="0" algn="r">
              <a:buNone/>
            </a:pPr>
            <a:r>
              <a:rPr lang="ru-RU" i="1" dirty="0" smtClean="0">
                <a:solidFill>
                  <a:srgbClr val="FFFF00"/>
                </a:solidFill>
              </a:rPr>
              <a:t>Работу выполнила</a:t>
            </a:r>
          </a:p>
          <a:p>
            <a:pPr marL="0" indent="0" algn="r">
              <a:buNone/>
            </a:pPr>
            <a:r>
              <a:rPr lang="ru-RU" i="1" dirty="0" smtClean="0">
                <a:solidFill>
                  <a:srgbClr val="FFFF00"/>
                </a:solidFill>
              </a:rPr>
              <a:t>Социальный педагог:</a:t>
            </a:r>
          </a:p>
          <a:p>
            <a:pPr marL="0" indent="0" algn="r">
              <a:buNone/>
            </a:pPr>
            <a:r>
              <a:rPr lang="ru-RU" i="1" dirty="0" err="1" smtClean="0">
                <a:solidFill>
                  <a:srgbClr val="FFFF00"/>
                </a:solidFill>
              </a:rPr>
              <a:t>Нагоева</a:t>
            </a:r>
            <a:r>
              <a:rPr lang="ru-RU" i="1" dirty="0" smtClean="0">
                <a:solidFill>
                  <a:srgbClr val="FFFF00"/>
                </a:solidFill>
              </a:rPr>
              <a:t> З.А.</a:t>
            </a:r>
            <a:endParaRPr lang="ru-RU" i="1" dirty="0">
              <a:solidFill>
                <a:srgbClr val="FFFF00"/>
              </a:solidFill>
            </a:endParaRPr>
          </a:p>
        </p:txBody>
      </p:sp>
    </p:spTree>
    <p:extLst>
      <p:ext uri="{BB962C8B-B14F-4D97-AF65-F5344CB8AC3E}">
        <p14:creationId xmlns:p14="http://schemas.microsoft.com/office/powerpoint/2010/main" val="415940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nSpc>
                <a:spcPct val="115000"/>
              </a:lnSpc>
              <a:spcAft>
                <a:spcPts val="1000"/>
              </a:spcAft>
              <a:buNone/>
            </a:pPr>
            <a:r>
              <a:rPr lang="ru-RU" dirty="0" smtClean="0">
                <a:solidFill>
                  <a:srgbClr val="FFFF00"/>
                </a:solidFill>
                <a:latin typeface="Times New Roman"/>
                <a:ea typeface="Calibri"/>
                <a:cs typeface="Times New Roman"/>
              </a:rPr>
              <a:t>Ход занятия:</a:t>
            </a:r>
          </a:p>
          <a:p>
            <a:pPr marL="0" indent="0">
              <a:lnSpc>
                <a:spcPct val="115000"/>
              </a:lnSpc>
              <a:spcAft>
                <a:spcPts val="1000"/>
              </a:spcAft>
              <a:buNone/>
            </a:pPr>
            <a:r>
              <a:rPr lang="ru-RU" dirty="0" smtClean="0">
                <a:solidFill>
                  <a:srgbClr val="FFFF00"/>
                </a:solidFill>
                <a:latin typeface="Times New Roman"/>
                <a:ea typeface="Calibri"/>
                <a:cs typeface="Times New Roman"/>
              </a:rPr>
              <a:t>Притча</a:t>
            </a:r>
          </a:p>
          <a:p>
            <a:pPr marL="0" indent="0">
              <a:lnSpc>
                <a:spcPct val="115000"/>
              </a:lnSpc>
              <a:spcAft>
                <a:spcPts val="1000"/>
              </a:spcAft>
              <a:buNone/>
            </a:pPr>
            <a:r>
              <a:rPr lang="ru-RU" dirty="0" smtClean="0">
                <a:latin typeface="Times New Roman"/>
                <a:ea typeface="Calibri"/>
                <a:cs typeface="Times New Roman"/>
              </a:rPr>
              <a:t>«</a:t>
            </a:r>
            <a:r>
              <a:rPr lang="ru-RU" dirty="0">
                <a:latin typeface="Times New Roman"/>
                <a:ea typeface="Calibri"/>
                <a:cs typeface="Times New Roman"/>
              </a:rPr>
              <a:t>Жили-были старик со старухой. Не проходило и дня, чтобы они не ругались. И хотя оба устали от ссор, остановиться никак не могли. Однажды зашла к ним в дом ворожея и подарила им ведро заговоренной воды: «Если опять на ругань потянет, набери полный рот этой воды, и ссора пройдет». Только она за дверь, как старуха начала старика ругать, а он набрал в рот воды и молчит. Что же теперь, старухе одной воздух сотрясать? -для ссоры нужны двое! Так они и отвыкли от брани».</a:t>
            </a:r>
            <a:endParaRPr lang="ru-RU" dirty="0">
              <a:ea typeface="Calibri"/>
              <a:cs typeface="Times New Roman"/>
            </a:endParaRPr>
          </a:p>
          <a:p>
            <a:pPr marL="0" indent="0">
              <a:buNone/>
            </a:pPr>
            <a:endParaRPr lang="ru-RU" dirty="0"/>
          </a:p>
        </p:txBody>
      </p:sp>
    </p:spTree>
    <p:extLst>
      <p:ext uri="{BB962C8B-B14F-4D97-AF65-F5344CB8AC3E}">
        <p14:creationId xmlns:p14="http://schemas.microsoft.com/office/powerpoint/2010/main" val="3650562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2130425"/>
            <a:ext cx="4419600" cy="794519"/>
          </a:xfrm>
        </p:spPr>
        <p:txBody>
          <a:bodyPr/>
          <a:lstStyle/>
          <a:p>
            <a:r>
              <a:rPr lang="ru-RU" dirty="0">
                <a:latin typeface="Times New Roman"/>
                <a:ea typeface="Calibri"/>
              </a:rPr>
              <a:t>Тема нашего урока </a:t>
            </a:r>
            <a:endParaRPr lang="ru-RU" dirty="0"/>
          </a:p>
        </p:txBody>
      </p:sp>
      <p:sp>
        <p:nvSpPr>
          <p:cNvPr id="3" name="Подзаголовок 2"/>
          <p:cNvSpPr>
            <a:spLocks noGrp="1"/>
          </p:cNvSpPr>
          <p:nvPr>
            <p:ph type="subTitle" idx="1"/>
          </p:nvPr>
        </p:nvSpPr>
        <p:spPr>
          <a:xfrm>
            <a:off x="228600" y="2852936"/>
            <a:ext cx="4419600" cy="1947664"/>
          </a:xfrm>
        </p:spPr>
        <p:txBody>
          <a:bodyPr>
            <a:normAutofit/>
          </a:bodyPr>
          <a:lstStyle/>
          <a:p>
            <a:r>
              <a:rPr lang="ru-RU" sz="4800" b="1" i="1" spc="40" dirty="0">
                <a:ln w="13335" cmpd="sng">
                  <a:solidFill>
                    <a:srgbClr val="759AA5">
                      <a:lumMod val="50000"/>
                    </a:srgbClr>
                  </a:solidFill>
                  <a:prstDash val="solid"/>
                </a:ln>
                <a:solidFill>
                  <a:srgbClr val="FF0000"/>
                </a:solidFill>
                <a:ea typeface="+mj-ea"/>
                <a:cs typeface="+mj-cs"/>
              </a:rPr>
              <a:t>АГРЕССИЯ, ГНЕВ, ЗЛОСТЬ.</a:t>
            </a:r>
            <a:endParaRPr lang="ru-RU" dirty="0"/>
          </a:p>
        </p:txBody>
      </p:sp>
      <p:pic>
        <p:nvPicPr>
          <p:cNvPr id="1026" name="Picture 2" descr="C:\Users\ЦППП\Desktop\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916832"/>
            <a:ext cx="3384376"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21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nSpc>
                <a:spcPct val="115000"/>
              </a:lnSpc>
              <a:spcAft>
                <a:spcPts val="1000"/>
              </a:spcAft>
              <a:buNone/>
            </a:pPr>
            <a:r>
              <a:rPr lang="ru-RU" dirty="0">
                <a:solidFill>
                  <a:schemeClr val="accent5">
                    <a:lumMod val="40000"/>
                    <a:lumOff val="60000"/>
                  </a:schemeClr>
                </a:solidFill>
                <a:latin typeface="Times New Roman"/>
                <a:ea typeface="Calibri"/>
                <a:cs typeface="Times New Roman"/>
              </a:rPr>
              <a:t>Вспышки гнева и злости – это защитная реакция организма. Таким образом мы избавляемся от переполняющих нас эмоций и переживаний.  Сила, направленность и продолжительность агрессивных проявлений зависит от целого спектра психологических, биологических и социальных  факторов. Давайте разберемся вместе.</a:t>
            </a:r>
            <a:r>
              <a:rPr lang="ru-RU" dirty="0">
                <a:latin typeface="Times New Roman"/>
                <a:ea typeface="Calibri"/>
                <a:cs typeface="Times New Roman"/>
              </a:rPr>
              <a:t/>
            </a:r>
            <a:br>
              <a:rPr lang="ru-RU" dirty="0">
                <a:latin typeface="Times New Roman"/>
                <a:ea typeface="Calibri"/>
                <a:cs typeface="Times New Roman"/>
              </a:rPr>
            </a:br>
            <a:r>
              <a:rPr lang="ru-RU" dirty="0">
                <a:latin typeface="Times New Roman"/>
                <a:ea typeface="Calibri"/>
                <a:cs typeface="Times New Roman"/>
              </a:rPr>
              <a:t>(Обсуждение). </a:t>
            </a:r>
            <a:endParaRPr lang="ru-RU" dirty="0">
              <a:ea typeface="Calibri"/>
              <a:cs typeface="Times New Roman"/>
            </a:endParaRPr>
          </a:p>
        </p:txBody>
      </p:sp>
    </p:spTree>
    <p:extLst>
      <p:ext uri="{BB962C8B-B14F-4D97-AF65-F5344CB8AC3E}">
        <p14:creationId xmlns:p14="http://schemas.microsoft.com/office/powerpoint/2010/main" val="152406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pPr algn="ctr"/>
            <a:r>
              <a:rPr lang="ru-RU" sz="4000" b="0" kern="0" spc="0" dirty="0">
                <a:ln>
                  <a:noFill/>
                </a:ln>
                <a:solidFill>
                  <a:srgbClr val="00B0F0"/>
                </a:solidFill>
                <a:latin typeface="Times New Roman" pitchFamily="18" charset="0"/>
              </a:rPr>
              <a:t>Агрессивность имеет как биологические, так и социально- психологические факторы.</a:t>
            </a:r>
            <a:endParaRPr lang="ru-RU" dirty="0">
              <a:solidFill>
                <a:srgbClr val="00B0F0"/>
              </a:solidFill>
            </a:endParaRPr>
          </a:p>
        </p:txBody>
      </p:sp>
      <p:sp>
        <p:nvSpPr>
          <p:cNvPr id="4" name="Объект 3"/>
          <p:cNvSpPr>
            <a:spLocks noGrp="1"/>
          </p:cNvSpPr>
          <p:nvPr>
            <p:ph sz="half" idx="2"/>
          </p:nvPr>
        </p:nvSpPr>
        <p:spPr/>
        <p:txBody>
          <a:bodyPr>
            <a:normAutofit lnSpcReduction="10000"/>
          </a:bodyPr>
          <a:lstStyle/>
          <a:p>
            <a:pPr marL="342900" lvl="0" indent="-342900" fontAlgn="base">
              <a:spcAft>
                <a:spcPct val="0"/>
              </a:spcAft>
              <a:buClrTx/>
              <a:buNone/>
            </a:pPr>
            <a:r>
              <a:rPr lang="ru-RU" sz="3600" kern="0" dirty="0">
                <a:solidFill>
                  <a:srgbClr val="00B0F0"/>
                </a:solidFill>
                <a:latin typeface="Times New Roman" pitchFamily="18" charset="0"/>
              </a:rPr>
              <a:t>Биологические</a:t>
            </a:r>
          </a:p>
          <a:p>
            <a:pPr marL="342900" lvl="0" indent="-342900" fontAlgn="base">
              <a:spcAft>
                <a:spcPct val="0"/>
              </a:spcAft>
              <a:buClrTx/>
              <a:buNone/>
            </a:pPr>
            <a:endParaRPr lang="ru-RU" sz="2800" kern="0" dirty="0" smtClean="0">
              <a:solidFill>
                <a:schemeClr val="accent5">
                  <a:lumMod val="40000"/>
                  <a:lumOff val="60000"/>
                </a:schemeClr>
              </a:solidFill>
              <a:latin typeface="Times New Roman" pitchFamily="18" charset="0"/>
            </a:endParaRPr>
          </a:p>
          <a:p>
            <a:pPr marL="342900" lvl="0" indent="-342900" fontAlgn="base">
              <a:spcAft>
                <a:spcPct val="0"/>
              </a:spcAft>
              <a:buClrTx/>
              <a:buNone/>
            </a:pPr>
            <a:endParaRPr lang="ru-RU" sz="2800" kern="0" dirty="0">
              <a:solidFill>
                <a:schemeClr val="accent5">
                  <a:lumMod val="40000"/>
                  <a:lumOff val="60000"/>
                </a:schemeClr>
              </a:solidFill>
              <a:latin typeface="Times New Roman" pitchFamily="18" charset="0"/>
            </a:endParaRPr>
          </a:p>
          <a:p>
            <a:pPr marL="342900" lvl="0" indent="-342900" fontAlgn="base">
              <a:spcAft>
                <a:spcPct val="0"/>
              </a:spcAft>
              <a:buClrTx/>
              <a:buNone/>
            </a:pPr>
            <a:endParaRPr lang="ru-RU" sz="2800" kern="0" dirty="0" smtClean="0">
              <a:solidFill>
                <a:schemeClr val="accent5">
                  <a:lumMod val="40000"/>
                  <a:lumOff val="60000"/>
                </a:schemeClr>
              </a:solidFill>
              <a:latin typeface="Times New Roman" pitchFamily="18" charset="0"/>
            </a:endParaRPr>
          </a:p>
          <a:p>
            <a:pPr marL="342900" lvl="0" indent="-342900" fontAlgn="base">
              <a:spcAft>
                <a:spcPct val="0"/>
              </a:spcAft>
              <a:buClrTx/>
              <a:buNone/>
            </a:pPr>
            <a:r>
              <a:rPr lang="ru-RU" sz="2800" kern="0" dirty="0" smtClean="0">
                <a:solidFill>
                  <a:schemeClr val="accent5">
                    <a:lumMod val="40000"/>
                    <a:lumOff val="60000"/>
                  </a:schemeClr>
                </a:solidFill>
                <a:latin typeface="Times New Roman" pitchFamily="18" charset="0"/>
              </a:rPr>
              <a:t>- </a:t>
            </a:r>
            <a:r>
              <a:rPr lang="ru-RU" sz="2800" kern="0" dirty="0">
                <a:solidFill>
                  <a:schemeClr val="accent5">
                    <a:lumMod val="40000"/>
                    <a:lumOff val="60000"/>
                  </a:schemeClr>
                </a:solidFill>
                <a:latin typeface="Times New Roman" pitchFamily="18" charset="0"/>
              </a:rPr>
              <a:t>Генетическая</a:t>
            </a:r>
          </a:p>
          <a:p>
            <a:pPr marL="342900" lvl="0" indent="-342900" fontAlgn="base">
              <a:spcAft>
                <a:spcPct val="0"/>
              </a:spcAft>
              <a:buClrTx/>
              <a:buNone/>
            </a:pPr>
            <a:r>
              <a:rPr lang="ru-RU" sz="2800" kern="0" dirty="0">
                <a:solidFill>
                  <a:schemeClr val="accent5">
                    <a:lumMod val="40000"/>
                    <a:lumOff val="60000"/>
                  </a:schemeClr>
                </a:solidFill>
                <a:latin typeface="Times New Roman" pitchFamily="18" charset="0"/>
              </a:rPr>
              <a:t>предрасположенность</a:t>
            </a:r>
          </a:p>
          <a:p>
            <a:pPr marL="342900" lvl="0" indent="-342900" fontAlgn="base">
              <a:spcAft>
                <a:spcPct val="0"/>
              </a:spcAft>
              <a:buClrTx/>
              <a:buNone/>
            </a:pPr>
            <a:r>
              <a:rPr lang="ru-RU" sz="2800" kern="0" dirty="0">
                <a:solidFill>
                  <a:schemeClr val="accent5">
                    <a:lumMod val="40000"/>
                    <a:lumOff val="60000"/>
                  </a:schemeClr>
                </a:solidFill>
                <a:latin typeface="Times New Roman" pitchFamily="18" charset="0"/>
              </a:rPr>
              <a:t>- Особенности </a:t>
            </a:r>
          </a:p>
          <a:p>
            <a:pPr marL="342900" lvl="0" indent="-342900" fontAlgn="base">
              <a:spcAft>
                <a:spcPct val="0"/>
              </a:spcAft>
              <a:buClrTx/>
              <a:buNone/>
            </a:pPr>
            <a:r>
              <a:rPr lang="ru-RU" sz="2800" kern="0" dirty="0">
                <a:solidFill>
                  <a:schemeClr val="accent5">
                    <a:lumMod val="40000"/>
                    <a:lumOff val="60000"/>
                  </a:schemeClr>
                </a:solidFill>
                <a:latin typeface="Times New Roman" pitchFamily="18" charset="0"/>
              </a:rPr>
              <a:t>темперамента</a:t>
            </a:r>
          </a:p>
          <a:p>
            <a:pPr marL="0" indent="0">
              <a:buNone/>
            </a:pPr>
            <a:endParaRPr lang="ru-RU" dirty="0">
              <a:solidFill>
                <a:schemeClr val="accent5">
                  <a:lumMod val="40000"/>
                  <a:lumOff val="60000"/>
                </a:schemeClr>
              </a:solidFill>
            </a:endParaRPr>
          </a:p>
        </p:txBody>
      </p:sp>
      <p:sp>
        <p:nvSpPr>
          <p:cNvPr id="6" name="Объект 5"/>
          <p:cNvSpPr>
            <a:spLocks noGrp="1"/>
          </p:cNvSpPr>
          <p:nvPr>
            <p:ph sz="quarter" idx="4"/>
          </p:nvPr>
        </p:nvSpPr>
        <p:spPr/>
        <p:txBody>
          <a:bodyPr/>
          <a:lstStyle/>
          <a:p>
            <a:pPr marL="342900" lvl="0" indent="-342900" fontAlgn="base">
              <a:spcAft>
                <a:spcPct val="0"/>
              </a:spcAft>
              <a:buClrTx/>
              <a:buNone/>
            </a:pPr>
            <a:r>
              <a:rPr lang="ru-RU" sz="3600" kern="0" dirty="0">
                <a:solidFill>
                  <a:srgbClr val="00B0F0"/>
                </a:solidFill>
                <a:latin typeface="Times New Roman" pitchFamily="18" charset="0"/>
              </a:rPr>
              <a:t>Социально-</a:t>
            </a:r>
          </a:p>
          <a:p>
            <a:pPr marL="342900" lvl="0" indent="-342900" fontAlgn="base">
              <a:spcAft>
                <a:spcPct val="0"/>
              </a:spcAft>
              <a:buClrTx/>
              <a:buNone/>
            </a:pPr>
            <a:r>
              <a:rPr lang="ru-RU" sz="3600" kern="0" dirty="0">
                <a:solidFill>
                  <a:srgbClr val="00B0F0"/>
                </a:solidFill>
                <a:latin typeface="Times New Roman" pitchFamily="18" charset="0"/>
              </a:rPr>
              <a:t>Психологические </a:t>
            </a:r>
          </a:p>
          <a:p>
            <a:pPr marL="342900" lvl="0" indent="-342900" fontAlgn="base">
              <a:spcAft>
                <a:spcPct val="0"/>
              </a:spcAft>
              <a:buClrTx/>
              <a:buNone/>
            </a:pPr>
            <a:r>
              <a:rPr lang="ru-RU" sz="3600" kern="0" dirty="0">
                <a:solidFill>
                  <a:srgbClr val="00B0F0"/>
                </a:solidFill>
                <a:latin typeface="Times New Roman" pitchFamily="18" charset="0"/>
              </a:rPr>
              <a:t>Факторы</a:t>
            </a:r>
          </a:p>
          <a:p>
            <a:pPr marL="342900" lvl="0" indent="-342900" fontAlgn="base">
              <a:spcAft>
                <a:spcPct val="0"/>
              </a:spcAft>
              <a:buClrTx/>
              <a:buNone/>
            </a:pPr>
            <a:r>
              <a:rPr lang="ru-RU" sz="2800" kern="0" dirty="0">
                <a:solidFill>
                  <a:schemeClr val="accent5">
                    <a:lumMod val="40000"/>
                    <a:lumOff val="60000"/>
                  </a:schemeClr>
                </a:solidFill>
                <a:latin typeface="Times New Roman" pitchFamily="18" charset="0"/>
              </a:rPr>
              <a:t>- Агрессивное поведение членов в семьи </a:t>
            </a:r>
          </a:p>
          <a:p>
            <a:pPr marL="342900" lvl="0" indent="-342900" fontAlgn="base">
              <a:spcAft>
                <a:spcPct val="0"/>
              </a:spcAft>
              <a:buClrTx/>
              <a:buNone/>
            </a:pPr>
            <a:r>
              <a:rPr lang="ru-RU" sz="2800" kern="0" dirty="0">
                <a:solidFill>
                  <a:schemeClr val="accent5">
                    <a:lumMod val="40000"/>
                    <a:lumOff val="60000"/>
                  </a:schemeClr>
                </a:solidFill>
                <a:latin typeface="Times New Roman" pitchFamily="18" charset="0"/>
              </a:rPr>
              <a:t>- Физическое наказание</a:t>
            </a:r>
          </a:p>
          <a:p>
            <a:pPr marL="0" indent="0">
              <a:buNone/>
            </a:pPr>
            <a:endParaRPr lang="ru-RU" dirty="0">
              <a:solidFill>
                <a:schemeClr val="accent5">
                  <a:lumMod val="40000"/>
                  <a:lumOff val="60000"/>
                </a:schemeClr>
              </a:solidFill>
            </a:endParaRPr>
          </a:p>
        </p:txBody>
      </p:sp>
    </p:spTree>
    <p:extLst>
      <p:ext uri="{BB962C8B-B14F-4D97-AF65-F5344CB8AC3E}">
        <p14:creationId xmlns:p14="http://schemas.microsoft.com/office/powerpoint/2010/main" val="678249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92500" lnSpcReduction="10000"/>
          </a:bodyPr>
          <a:lstStyle/>
          <a:p>
            <a:pPr marL="342900" lvl="0" indent="-342900" algn="ctr" fontAlgn="base">
              <a:lnSpc>
                <a:spcPct val="80000"/>
              </a:lnSpc>
              <a:spcAft>
                <a:spcPct val="0"/>
              </a:spcAft>
              <a:buClrTx/>
              <a:buNone/>
            </a:pPr>
            <a:r>
              <a:rPr lang="ru-RU" kern="0" dirty="0">
                <a:solidFill>
                  <a:schemeClr val="accent5">
                    <a:lumMod val="40000"/>
                    <a:lumOff val="60000"/>
                  </a:schemeClr>
                </a:solidFill>
                <a:latin typeface="Arial"/>
              </a:rPr>
              <a:t>«Представления о гневе»</a:t>
            </a:r>
          </a:p>
          <a:p>
            <a:pPr marL="342900" lvl="0" indent="-342900" fontAlgn="base">
              <a:lnSpc>
                <a:spcPct val="80000"/>
              </a:lnSpc>
              <a:spcAft>
                <a:spcPct val="0"/>
              </a:spcAft>
              <a:buClrTx/>
              <a:buNone/>
            </a:pPr>
            <a:endParaRPr lang="ru-RU" kern="0" dirty="0">
              <a:solidFill>
                <a:schemeClr val="accent5">
                  <a:lumMod val="40000"/>
                  <a:lumOff val="60000"/>
                </a:schemeClr>
              </a:solidFill>
              <a:latin typeface="Arial"/>
            </a:endParaRPr>
          </a:p>
          <a:p>
            <a:pPr marL="342900" lvl="0" indent="-342900" fontAlgn="base">
              <a:lnSpc>
                <a:spcPct val="80000"/>
              </a:lnSpc>
              <a:spcAft>
                <a:spcPct val="0"/>
              </a:spcAft>
              <a:buClrTx/>
              <a:buNone/>
            </a:pPr>
            <a:endParaRPr lang="ru-RU" sz="400" kern="0" dirty="0">
              <a:solidFill>
                <a:schemeClr val="accent5">
                  <a:lumMod val="40000"/>
                  <a:lumOff val="60000"/>
                </a:schemeClr>
              </a:solidFill>
              <a:latin typeface="Arial"/>
            </a:endParaRP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Злиться нехорошо.</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Гнев – нездоровая эмоция.</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Гнев – пустая трата времени и энергии.</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Хорошие, добрые люди никогда не сердятся.</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Когда мы злимся, мы теряем над собой контроль и становимся сумасшедшими.</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сердимся на кого-нибудь, мы теряем этого человека. </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Другие люди не должны злиться на нас.</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другие злятся на нас, значит, мы сделали что-то неправильно. </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другие злятся на нас, это происходит из-за нас, и мы сами в этом виноваты.</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злимся на кого-то, это происходит из-за него, и он сам в этом виноват.</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злимся на кого-то, нашим отношениям конец, и этот человек должен уйти.</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злимся на кого-то, мы должны наказать этого человека за то, что он заставил нас так переживать.</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злимся на кого-то, он должен изменить своё поведение так. Чтобы мы перестали на него злиться.</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в гневе, нам нужно кого-нибудь ударить или что-нибудь сломать.</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в гневе, нам нужно закричать.</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мы злимся на кого-то, это значит, что мы его больше не любим.</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Если кто-то злиться на нас, это значит, что он нас больше не любит.</a:t>
            </a:r>
          </a:p>
          <a:p>
            <a:pPr marL="342900" lvl="0" indent="-342900" fontAlgn="base">
              <a:lnSpc>
                <a:spcPct val="80000"/>
              </a:lnSpc>
              <a:spcAft>
                <a:spcPct val="0"/>
              </a:spcAft>
              <a:buClrTx/>
              <a:buFontTx/>
              <a:buChar char="•"/>
            </a:pPr>
            <a:r>
              <a:rPr lang="ru-RU" sz="1800" kern="0" dirty="0">
                <a:solidFill>
                  <a:schemeClr val="accent5">
                    <a:lumMod val="40000"/>
                    <a:lumOff val="60000"/>
                  </a:schemeClr>
                </a:solidFill>
                <a:latin typeface="Times New Roman" pitchFamily="18" charset="0"/>
              </a:rPr>
              <a:t>Злиться можно только тогда, когда мы можем оправдать свои чувства.</a:t>
            </a:r>
          </a:p>
          <a:p>
            <a:pPr marL="0" indent="0">
              <a:buNone/>
            </a:pPr>
            <a:endParaRPr lang="ru-RU" dirty="0"/>
          </a:p>
        </p:txBody>
      </p:sp>
    </p:spTree>
    <p:extLst>
      <p:ext uri="{BB962C8B-B14F-4D97-AF65-F5344CB8AC3E}">
        <p14:creationId xmlns:p14="http://schemas.microsoft.com/office/powerpoint/2010/main" val="1888494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0" indent="0">
              <a:lnSpc>
                <a:spcPct val="115000"/>
              </a:lnSpc>
              <a:spcAft>
                <a:spcPts val="1000"/>
              </a:spcAft>
              <a:buNone/>
            </a:pPr>
            <a:r>
              <a:rPr lang="ru-RU" dirty="0">
                <a:solidFill>
                  <a:schemeClr val="accent5">
                    <a:lumMod val="40000"/>
                    <a:lumOff val="60000"/>
                  </a:schemeClr>
                </a:solidFill>
                <a:latin typeface="Times New Roman"/>
                <a:ea typeface="Calibri"/>
                <a:cs typeface="Times New Roman"/>
              </a:rPr>
              <a:t>Не без известной доли агрессивности людям не обойтись. Мягкотелость и попустительство, укрепленные не в силе но в слабости, могут принести не меньше вреда. Когда нужно отстоять спортивную честь страны на международных соревнованиях, когда необходимо спасти своих близких от нападения уличных хулиганов, наконец, когда приходится с оружием в руках защищать свою Родину — тут без высокого уровня управляемой агрессивности не обойтись. Энергии агрессии питают смелость и отвагу, дерзость и самоотверженность, способность идти на риск и проявляемую в экстремальных условиях находчивость.</a:t>
            </a:r>
            <a:br>
              <a:rPr lang="ru-RU" dirty="0">
                <a:solidFill>
                  <a:schemeClr val="accent5">
                    <a:lumMod val="40000"/>
                    <a:lumOff val="60000"/>
                  </a:schemeClr>
                </a:solidFill>
                <a:latin typeface="Times New Roman"/>
                <a:ea typeface="Calibri"/>
                <a:cs typeface="Times New Roman"/>
              </a:rPr>
            </a:br>
            <a:endParaRPr lang="ru-RU" dirty="0"/>
          </a:p>
        </p:txBody>
      </p:sp>
    </p:spTree>
    <p:extLst>
      <p:ext uri="{BB962C8B-B14F-4D97-AF65-F5344CB8AC3E}">
        <p14:creationId xmlns:p14="http://schemas.microsoft.com/office/powerpoint/2010/main" val="4276978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lnSpc>
                <a:spcPct val="115000"/>
              </a:lnSpc>
              <a:spcAft>
                <a:spcPts val="1000"/>
              </a:spcAft>
              <a:buNone/>
            </a:pPr>
            <a:r>
              <a:rPr lang="ru-RU" dirty="0">
                <a:solidFill>
                  <a:schemeClr val="accent5">
                    <a:lumMod val="40000"/>
                    <a:lumOff val="60000"/>
                  </a:schemeClr>
                </a:solidFill>
                <a:latin typeface="Times New Roman"/>
                <a:ea typeface="Calibri"/>
                <a:cs typeface="Times New Roman"/>
              </a:rPr>
              <a:t>В наше сумбурное и взбалмошное время мало кто оказывается в состоянии реально управлять собственной агрессивностью. </a:t>
            </a:r>
            <a:br>
              <a:rPr lang="ru-RU" dirty="0">
                <a:solidFill>
                  <a:schemeClr val="accent5">
                    <a:lumMod val="40000"/>
                    <a:lumOff val="60000"/>
                  </a:schemeClr>
                </a:solidFill>
                <a:latin typeface="Times New Roman"/>
                <a:ea typeface="Calibri"/>
                <a:cs typeface="Times New Roman"/>
              </a:rPr>
            </a:br>
            <a:r>
              <a:rPr lang="ru-RU" dirty="0">
                <a:solidFill>
                  <a:schemeClr val="accent5">
                    <a:lumMod val="40000"/>
                    <a:lumOff val="60000"/>
                  </a:schemeClr>
                </a:solidFill>
                <a:latin typeface="Times New Roman"/>
                <a:ea typeface="Calibri"/>
                <a:cs typeface="Times New Roman"/>
              </a:rPr>
              <a:t>Психология агрессии заключает в себе золотое правило, которое необходимо помнить – гневные эмоции – это нормальная реакция личности, но их необходимо строго контролировать.</a:t>
            </a:r>
            <a:endParaRPr lang="ru-RU" dirty="0">
              <a:solidFill>
                <a:schemeClr val="accent5">
                  <a:lumMod val="40000"/>
                  <a:lumOff val="60000"/>
                </a:schemeClr>
              </a:solidFill>
              <a:ea typeface="Calibri"/>
              <a:cs typeface="Times New Roman"/>
            </a:endParaRPr>
          </a:p>
          <a:p>
            <a:pPr marL="0" indent="0">
              <a:buNone/>
            </a:pPr>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885034"/>
            <a:ext cx="4176464" cy="243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17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66</TotalTime>
  <Words>852</Words>
  <Application>Microsoft Office PowerPoint</Application>
  <PresentationFormat>Экран (4:3)</PresentationFormat>
  <Paragraphs>75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Паркет</vt:lpstr>
      <vt:lpstr>АГРЕССИЯ, ГНЕВ, ЗЛОСТЬ.</vt:lpstr>
      <vt:lpstr>Презентация PowerPoint</vt:lpstr>
      <vt:lpstr>Презентация PowerPoint</vt:lpstr>
      <vt:lpstr>Тема нашего урока </vt:lpstr>
      <vt:lpstr>Презентация PowerPoint</vt:lpstr>
      <vt:lpstr>Агрессивность имеет как биологические, так и социально- психологические факторы.</vt:lpstr>
      <vt:lpstr>Презентация PowerPoint</vt:lpstr>
      <vt:lpstr>Презентация PowerPoint</vt:lpstr>
      <vt:lpstr>Презентация PowerPoint</vt:lpstr>
      <vt:lpstr>Презентация PowerPoint</vt:lpstr>
      <vt:lpstr>Презентация PowerPoint</vt:lpstr>
      <vt:lpstr>Анкета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«Улыбка Будды»</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АГРЕССИЯ, ГНЕВ, ЗЛОСТЬ.</dc:title>
  <dc:creator>ЦППП</dc:creator>
  <cp:lastModifiedBy>ЦППП</cp:lastModifiedBy>
  <cp:revision>9</cp:revision>
  <dcterms:created xsi:type="dcterms:W3CDTF">2014-11-05T07:48:09Z</dcterms:created>
  <dcterms:modified xsi:type="dcterms:W3CDTF">2014-11-06T05:59:15Z</dcterms:modified>
</cp:coreProperties>
</file>