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93" r:id="rId2"/>
  </p:sldMasterIdLst>
  <p:sldIdLst>
    <p:sldId id="262" r:id="rId3"/>
    <p:sldId id="293" r:id="rId4"/>
    <p:sldId id="300" r:id="rId5"/>
    <p:sldId id="299" r:id="rId6"/>
    <p:sldId id="307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0" r:id="rId16"/>
    <p:sldId id="281" r:id="rId17"/>
    <p:sldId id="282" r:id="rId18"/>
    <p:sldId id="295" r:id="rId19"/>
    <p:sldId id="302" r:id="rId20"/>
    <p:sldId id="304" r:id="rId21"/>
    <p:sldId id="305" r:id="rId22"/>
    <p:sldId id="306" r:id="rId23"/>
    <p:sldId id="303" r:id="rId24"/>
    <p:sldId id="275" r:id="rId25"/>
    <p:sldId id="274" r:id="rId26"/>
    <p:sldId id="276" r:id="rId27"/>
    <p:sldId id="277" r:id="rId28"/>
    <p:sldId id="278" r:id="rId29"/>
    <p:sldId id="292" r:id="rId30"/>
    <p:sldId id="30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06/relationships/legacyDocTextInfo" Target="legacyDocTextInfo.bin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6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86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6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86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6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86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6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86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86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86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6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6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6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86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6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0C0542-00F2-4AF3-A1D8-40EFAF9C5947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686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C0F047-711B-4C79-8D54-331160A799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087D4-0242-4BB5-860A-91C1B3044333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91FD8-A06D-483E-A523-DC2C04D9E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526CB-3D56-47BF-BB33-C93C450AD4A5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66DC-6F24-48E6-B337-0F9F0CA8B4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DCE001-88A4-4499-A4F7-B726FA110CA3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0F3969-2032-4DA4-806E-2D7EF71EB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4242-93B7-4B66-8F69-C82C31664CE6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1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EA47-FE72-4D45-8044-E0BA9FCB9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4F673-8375-4169-BE50-193F2A12728A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F83B8-F5F5-4184-981D-CDBFB6C71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5D44D-D8A6-4C9B-8CD1-A9FD5AE7DBEC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C605C-4BA6-4155-A9B4-C439EABA0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B0976-1424-4E3C-A8D5-FCA99B986ED6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08A7E-615D-412B-BAF9-EE6E88EDEB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D678B-7320-4B17-A1EB-BCEE5EBB3F6F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6C2E4-CA97-49FF-803D-71356B2F41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E50E4-00D3-461E-B1C3-BFBE98357A76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20DAF-E4CE-4476-9F5C-979399550B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E121E-E6EB-45AC-8459-08C10B5CBB06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F6761-89A4-4452-AF8F-E25F8D57AB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8ADD9-615D-461D-BB97-7BAC98396C80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4FB4-0AD9-45EA-9A2D-69C54559C3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B9721-DE54-4255-856C-0CA5227800A9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958A-3BD1-49CD-9F30-1D78888F80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5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75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6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76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6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76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6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76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76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76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6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6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4F8D73-56E3-481A-9FB6-3D4D9F540168}" type="datetimeFigureOut">
              <a:rPr lang="ru-RU"/>
              <a:pPr/>
              <a:t>22.10.2014</a:t>
            </a:fld>
            <a:endParaRPr lang="ru-RU"/>
          </a:p>
        </p:txBody>
      </p:sp>
      <p:sp>
        <p:nvSpPr>
          <p:cNvPr id="676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76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A3969EA-D6D0-4D98-9669-80A8B7C582D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32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Дата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23D9486-FAE1-4931-B37B-DD324B870723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21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F0479D1-DEFE-4A81-BA87-746ADEAA8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ro.ru/articles/2009/11/12/851838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09588"/>
            <a:ext cx="8229600" cy="644525"/>
          </a:xfrm>
        </p:spPr>
        <p:txBody>
          <a:bodyPr anchorCtr="0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«Средняя общеобразовательная школа № 7»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педагогических работников ОУ </a:t>
            </a:r>
          </a:p>
          <a:p>
            <a:pPr algn="r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случаях выявления </a:t>
            </a:r>
          </a:p>
          <a:p>
            <a:pPr algn="r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жестокого обращения с детьми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Э.В. Гучетль</a:t>
            </a:r>
          </a:p>
          <a:p>
            <a:pPr algn="r"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</p:txBody>
      </p:sp>
      <p:pic>
        <p:nvPicPr>
          <p:cNvPr id="13315" name="Picture 2" descr="C:\Documents and Settings\Loner\Рабочий стол\d9c9093fd2365f71f1e9a57644cc3c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00213"/>
            <a:ext cx="3960812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сексуального насилия</a:t>
            </a:r>
            <a:endParaRPr lang="ru-RU" sz="2400" b="1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характерные особенности внешнего вида ребенка (повреждение генитальной, анальной или оральной области, повреждение кожи груди или бедер, следы спермы на одежде, коже);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заболевания, передающиеся половым путем, беременность, повторные или хронические инфекции мочевого тракта, вагинальные или анальные кровотечения;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резкие изменения веса (потеря или прибавка);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замкнутость, стремление избегать любых физических контактов, страхи, ухудшение взаимоотношений со сверстниками;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изменение ролевого поведения (берет на себя функции родителей в игре, общении) либо регрессивное поведение (появление форм поведения, характерных для более младшего возраста);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несвойственное возрасту сексуально окрашенное поведение;</a:t>
            </a:r>
          </a:p>
          <a:p>
            <a:pPr>
              <a:buFontTx/>
              <a:buChar char="-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41363"/>
            <a:ext cx="8229600" cy="354012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сексуального насилия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643063"/>
            <a:ext cx="8215312" cy="3009900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стремление полностью закрыть тело одеждой, даже если в этом нет необходимости;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жалобы на боли в животе;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ночные кошмары, страхи;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беспричинные нервно-психические расстройства, депрессии, низкая самооценка, суицидальные попытки или высказывания.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763587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формы жестокого обращения с детьми</a:t>
            </a:r>
            <a:endParaRPr lang="ru-RU" sz="2400"/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401050" cy="53054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Психическое (эмоциональное) насилие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длительное, постоянное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или периодическое психологическое воздействие, приводящее к 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формированию у ребенка патологических черт характера или нарушающее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развитие его личности. </a:t>
            </a:r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pic>
        <p:nvPicPr>
          <p:cNvPr id="22532" name="Picture 3" descr="C:\Documents and Settings\Loner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429000"/>
            <a:ext cx="29924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915987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психического 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(эмоционального) насилия</a:t>
            </a:r>
            <a:endParaRPr lang="ru-RU" sz="2400" b="1"/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задержка физического и умственного развития;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наличие различных соматических заболеваний (ожирение, резкая потеря массы тела, язва желудка, кожные заболевания, аллергические патологии);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нервные тики, нарушение аппетита, энурез;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беспокойство или тревожность, нарушение сна, длительно сохраняющееся подавленное состояние;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склонность к уединению, неумение контактировать с другими людьми, включая сверстников и взрослых, низкая самооценка;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агрессивность либо чрезмерная уступчивость и заискивающее, угодливое поведение;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плохая успеваемость.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формы жестокого обращения с детьми</a:t>
            </a:r>
            <a:endParaRPr lang="ru-RU" sz="2400"/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Пренебрежение основными нуждами ребенка (моральная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жестокость)</a:t>
            </a:r>
            <a:r>
              <a:rPr lang="ru-RU"/>
              <a:t> </a:t>
            </a:r>
            <a:r>
              <a:rPr lang="ru-RU" sz="2000">
                <a:latin typeface="Times New Roman" pitchFamily="18" charset="0"/>
              </a:rPr>
              <a:t>– отсутствие со стороны родителей или лиц, их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заменяющих, элементарной заботы о ребенке, в результате чего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нарушается его эмоциональное состояние или появляется угроза для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здоровья или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533400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моральной жестокости</a:t>
            </a:r>
            <a:endParaRPr lang="ru-RU" sz="2400" b="1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229600" cy="5521325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низкий рост или отставание в физическом развитии;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низкая масса тела, увеличивающаяся при регулярном, достаточном питании (например, во время пребывания в больнице);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задержка речевого и моторного развития, которые ликвидируются при изменении ситуации и при заботе о ребенке;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повторяющиеся случаи травматизма или отравлений;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частая заболеваемость вялотекущими хроническими и инфекционными заболеваниями;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санитарно-гигиеническая запущенность, педикулез;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утомленный, сонный вид, опухшие веки;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постоянный голод и (или) жажда, кража пищи.</a:t>
            </a:r>
          </a:p>
          <a:p>
            <a:pPr>
              <a:buFontTx/>
              <a:buChar char="-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533400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моральной жестокости</a:t>
            </a:r>
            <a:endParaRPr lang="ru-RU" sz="2400" b="1"/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5376863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стремление любыми путями, вплоть до нанесения самоповреждений, привлечь к себе внимание взрослых, требование ласки и внимания;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подавленное настроение, апатичность, пассивность, низкая самооценка;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агрессивность, импульсивность;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отклоняющееся от нормы (деликвентное) или антиобщественное поведение, вплоть до вандализма;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плохие социальные взаимоотношения, неумение дружить, неразборчивое дружелюбие;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регрессивное поведение;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трудности обучения, низкая школьная успеваемость, дефицит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>
            <a:normAutofit/>
          </a:bodyPr>
          <a:lstStyle/>
          <a:p>
            <a:r>
              <a:rPr lang="ru-RU" sz="2400" b="1">
                <a:latin typeface="Times New Roman" pitchFamily="18" charset="0"/>
              </a:rPr>
              <a:t/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Алгоритм действий специалистов ОУ при наличии травм специфического характера, позволяющих заподозрить факт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насилия</a:t>
            </a:r>
            <a:r>
              <a:rPr lang="ru-RU" sz="400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2000">
                <a:latin typeface="Times New Roman" pitchFamily="18" charset="0"/>
              </a:rPr>
              <a:t>Сообщить директору школы.</a:t>
            </a:r>
            <a:endParaRPr lang="ru-RU"/>
          </a:p>
          <a:p>
            <a:r>
              <a:rPr lang="ru-RU" sz="2000">
                <a:latin typeface="Times New Roman" pitchFamily="18" charset="0"/>
              </a:rPr>
              <a:t>Показать ребенка медработнику, при наличии необходимости оказания экстренной медицинской помощи, обеспечить ребенку эту помощь: вызвать «Скорую помощь», отвезти в травматологический пункт, сообщив об этом родителям (ЗП) ребенка (при невозможности связаться с родителями - специалисту отдела опеки и попечительства МО «Город Майкоп»).</a:t>
            </a:r>
          </a:p>
          <a:p>
            <a:r>
              <a:rPr lang="ru-RU" sz="2000">
                <a:latin typeface="Times New Roman" pitchFamily="18" charset="0"/>
              </a:rPr>
              <a:t>Сообщить родителям или опекунам (ЗП) о наличии признаков насилия у ребенка, получить письменное объяснение от них.</a:t>
            </a:r>
          </a:p>
          <a:p>
            <a:r>
              <a:rPr lang="ru-RU" sz="2000">
                <a:latin typeface="Times New Roman" pitchFamily="18" charset="0"/>
              </a:rPr>
              <a:t>При подтверждении предположения об имевшемся насилии сообщить информацию (в виде письма) в ОВД, прокуратуру, отдел опеки и попечительства МО «Город Майкоп».</a:t>
            </a:r>
          </a:p>
          <a:p>
            <a:r>
              <a:rPr lang="ru-RU" sz="2000">
                <a:latin typeface="Times New Roman" pitchFamily="18" charset="0"/>
              </a:rPr>
              <a:t>Принять меры по сопровождению семьи с целью предупреждения повторного насилия или по изъятию ребенка из семьи.</a:t>
            </a:r>
          </a:p>
          <a:p>
            <a:endParaRPr lang="ru-RU" sz="2000">
              <a:latin typeface="Times New Roman" pitchFamily="18" charset="0"/>
            </a:endParaRPr>
          </a:p>
          <a:p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1495425"/>
          </a:xfrm>
        </p:spPr>
        <p:txBody>
          <a:bodyPr/>
          <a:lstStyle/>
          <a:p>
            <a:r>
              <a:rPr lang="ru-RU" sz="2400" b="1">
                <a:latin typeface="Times New Roman" pitchFamily="18" charset="0"/>
              </a:rPr>
              <a:t>Алгоритм действий специалистов ОУ при наличии травм специфического характера, позволяющих заподозрить факт насилия</a:t>
            </a:r>
            <a:r>
              <a:rPr lang="ru-RU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При выявлении ситуаций, когда ребенка наказывают физически, с родителей берутся объяснения в письменном виде, предупреждение об уголовной ответственности, в дальнейшем - устанавливается контроль за физическим и психологическим состоянием ребенка (устанавливается внутришкольный контроль).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При неэффективности мер психолого-педагогического сопровождения, родители предупреждаются на педагогическом Совете школы об ответственности за совершаемые действия. При неэффективности этих мер информация направляется в КДН и ЗП.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В ОУ должна быть размещена в доступном для обучающихся и родителей месте информация о службах помощи пострадавшим от различных случаев насилия, координаты и информация о работе КДН и ЗП, Уполномоченного по правам ребенка в Республике Адыгея.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В ОУ необходимо организовать информирование детей о способах защиты и обеспечении собственной безопасности (информационные беседы «Что нужно знать, чтобы защитить себя», тренинги поведения в различных жизненных ситуациях, которые могут спровоцировать насилие и т.д.).</a:t>
            </a:r>
            <a:br>
              <a:rPr lang="ru-RU" sz="2000">
                <a:latin typeface="Times New Roman" pitchFamily="18" charset="0"/>
              </a:rPr>
            </a:br>
            <a:r>
              <a:rPr lang="ru-RU" sz="2000">
                <a:latin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</a:rPr>
            </a:b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Times New Roman" pitchFamily="18" charset="0"/>
              </a:rPr>
              <a:t>Алгоритм действий педагогических работников ОУ в случае установления факта наличия острой ситуации психического насилия по отношению к ребенку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Оказать психологическую помощь ребенку, не оставлять его одного, без наблюдения взрослых до разрешения ситуации и приведения ребенка в адекватное психологическое состояние;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Сообщить родителям или другим законным представителям о состоянии ребенка;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Получить у родителей (законных представителей) разъяснения по поводу психологического состояния ребенка, опасного для его жизни и здоровья;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При адекватной реакции родителей сообщить координаты центров и учреждений, которые могут оказать помощь в данной ситуации;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Контролировать разрешение ситуации через контакт с родителем и/ или ребенком;</a:t>
            </a: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При неадекватной реакции родителей сообщить о данной ситуации в органы защиты прав детей (КДН и ЗП, органы опеки и попечительства) с выяснением возможности дальнейшего помещения ребенка в больницу или приют до разрешения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41363"/>
            <a:ext cx="8229600" cy="354012"/>
          </a:xfrm>
        </p:spPr>
        <p:txBody>
          <a:bodyPr anchorCtr="0">
            <a:normAutofit/>
          </a:bodyPr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2400" b="1">
                <a:latin typeface="Times New Roman" pitchFamily="18" charset="0"/>
              </a:rPr>
              <a:t>Масштабы проблемы</a:t>
            </a:r>
            <a:r>
              <a:rPr lang="ru-RU" sz="4000" b="1"/>
              <a:t/>
            </a:r>
            <a:br>
              <a:rPr lang="ru-RU" sz="4000" b="1"/>
            </a:br>
            <a:endParaRPr lang="ru-RU" sz="4000" b="1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5160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Жестокое обращение с детьми представляет собой сложную и трудную для изучения проблему, с серьезными пожизненными последствиями: приводит к стрессу, который связан с нарушением раннего развития мозга. В зрелом возрасте людям, подвергавшимся жестокому обращению в детстве, угрожает повышенный риск возникновения проблем в области поведения и физического и психического здоровья, таких как:</a:t>
            </a:r>
          </a:p>
          <a:p>
            <a:r>
              <a:rPr lang="ru-RU" sz="2000">
                <a:latin typeface="Times New Roman" pitchFamily="18" charset="0"/>
              </a:rPr>
              <a:t>совершение насилия или становление жертвой насилия; </a:t>
            </a:r>
          </a:p>
          <a:p>
            <a:r>
              <a:rPr lang="ru-RU" sz="2000">
                <a:latin typeface="Times New Roman" pitchFamily="18" charset="0"/>
              </a:rPr>
              <a:t>депрессия;</a:t>
            </a:r>
          </a:p>
          <a:p>
            <a:r>
              <a:rPr lang="ru-RU" sz="2000">
                <a:latin typeface="Times New Roman" pitchFamily="18" charset="0"/>
              </a:rPr>
              <a:t>курение;</a:t>
            </a:r>
          </a:p>
          <a:p>
            <a:r>
              <a:rPr lang="ru-RU" sz="2000">
                <a:latin typeface="Times New Roman" pitchFamily="18" charset="0"/>
              </a:rPr>
              <a:t>ожирение; </a:t>
            </a:r>
          </a:p>
          <a:p>
            <a:r>
              <a:rPr lang="ru-RU" sz="2000">
                <a:latin typeface="Times New Roman" pitchFamily="18" charset="0"/>
              </a:rPr>
              <a:t>сексуальное поведение высокого риска;</a:t>
            </a:r>
          </a:p>
          <a:p>
            <a:r>
              <a:rPr lang="ru-RU" sz="2000">
                <a:latin typeface="Times New Roman" pitchFamily="18" charset="0"/>
              </a:rPr>
              <a:t>незапланированная беременность;</a:t>
            </a:r>
          </a:p>
          <a:p>
            <a:r>
              <a:rPr lang="ru-RU" sz="2000">
                <a:latin typeface="Times New Roman" pitchFamily="18" charset="0"/>
              </a:rPr>
              <a:t>вредное употребление алкоголя и наркотиков.</a:t>
            </a:r>
          </a:p>
          <a:p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Times New Roman" pitchFamily="18" charset="0"/>
              </a:rPr>
              <a:t/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Алгоритм деятельности специалистов образовательного учреждения в случае выявления признаков жестокого обращения с ребенком</a:t>
            </a:r>
            <a:br>
              <a:rPr lang="ru-RU" sz="2400" b="1">
                <a:latin typeface="Times New Roman" pitchFamily="18" charset="0"/>
              </a:rPr>
            </a:br>
            <a:endParaRPr lang="ru-RU" sz="2400" b="1"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Каждый работник ОУ обязан немедленно письменно сообщить об этом директору школы.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Информируются родители (законные представители).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Директор самостоятельно или по его поручению педагог (в присутствии психолога) проводит собеседование с родителями, которое протоколируется.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Отдельно проводится беседа с ребенком в присутствии психолога.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При подтверждении признаков жестокого обращения с ребенком, письменно информируются прокуратура и ОДН, органы социальной защиты, которые действуют в рамках своих должностных обязанностей.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1" name="Rectangle 19"/>
          <p:cNvSpPr>
            <a:spLocks noGrp="1" noChangeArrowheads="1"/>
          </p:cNvSpPr>
          <p:nvPr>
            <p:ph type="dgm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Times New Roman" pitchFamily="18" charset="0"/>
              </a:rPr>
              <a:t>Важно помнить!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Психическое (эмоционально дурное обращение) насилие,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отсутствие заботы (пренебрежение основными потребностями ребенка)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эти два вида насилия, которые в большинстве случаев можно отнести 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хроническим видам насилия. Исключение составляет эмоционально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дурное обращение (оскорбление, изгнание из дома или непускание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домой, сообщение информации, которая оказывается психической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травмой для ребенка) или др. действия, которые могут привести 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опасным для жизни ребенка реакциям (суицидные реакции, уход из дома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и др.). Эти ситуации могут рассматриваться как острые, на которые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необходимо реагировать как на опасные для жизни и здоровья. В иных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случаях эмоционально дурное обращение и пренебрежение основными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потребностями ребенка носят хронический характер.</a:t>
            </a:r>
            <a:br>
              <a:rPr lang="ru-RU" sz="2000">
                <a:latin typeface="Times New Roman" pitchFamily="18" charset="0"/>
              </a:rPr>
            </a:b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609600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</a:rPr>
              <a:t>Закон РФ «Об образовании»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ст. 5 – утверждает право детей, обучающихся во всех образовательных учреждениях, на «уважение их человеческого достоинства»;</a:t>
            </a:r>
          </a:p>
          <a:p>
            <a:pPr>
              <a:lnSpc>
                <a:spcPct val="9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ст. 56 – предусматривает административное наказание педагогических работников за допущенное физическое или психическое «насилие над личностью обучающегося или воспитанника».</a:t>
            </a:r>
          </a:p>
        </p:txBody>
      </p:sp>
      <p:pic>
        <p:nvPicPr>
          <p:cNvPr id="34819" name="Picture 2" descr="C:\Documents and Settings\Loner\Рабочий стол\i109110-contentImage1_1-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14750"/>
            <a:ext cx="3429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Уголовный кодекс РФ предусматривает ответственность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8424862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156:</a:t>
            </a:r>
            <a:r>
              <a:rPr lang="ru-RU" sz="1400">
                <a:latin typeface="Times New Roman" pitchFamily="18" charset="0"/>
              </a:rPr>
              <a:t> Неисполнение или ненадлежащее исполнение обязанностей по воспитанию несовершеннолетнего родителем или иным лицом, на которое возложены эти обязанности, а равно педагогом или другим работником образовательного, воспитательного, лечебного либо иного учреждения, обязанного осуществлять надзор за несовершеннолетним, если это деяние соединено с жестоким обращением с несовершеннолетним.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115:</a:t>
            </a:r>
            <a:r>
              <a:rPr lang="ru-RU" sz="1400">
                <a:latin typeface="Times New Roman" pitchFamily="18" charset="0"/>
              </a:rPr>
              <a:t> Умышленное причинение легкого вреда здоровью, вызвавшего кратковременное расстройство здоровья или незначительную стойкую утрату общей трудоспособности. Статья 116. Побои, нанесение побоев или совершение иных насильственных действий, причинивших физическую боль.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117 п.«г»:</a:t>
            </a:r>
            <a:r>
              <a:rPr lang="ru-RU" sz="1400">
                <a:latin typeface="Times New Roman" pitchFamily="18" charset="0"/>
              </a:rPr>
              <a:t> Истязание, причинение физических или психических страданий путем систематического нанесения побоев либо иными насильственными действиями в отношении заведомо несовершеннолетнего или лица, заведомо для виновного находящегося в беспомощном состоянии либо в материальной или иной зависимости от виновного.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119:</a:t>
            </a:r>
            <a:r>
              <a:rPr lang="ru-RU" sz="1400">
                <a:latin typeface="Times New Roman" pitchFamily="18" charset="0"/>
              </a:rPr>
              <a:t> Угроза убийством или причинением тяжкого вреда здоровью, если имелись основания опасаться осуществления этой угрозы.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125:</a:t>
            </a:r>
            <a:r>
              <a:rPr lang="ru-RU" sz="1400">
                <a:latin typeface="Times New Roman" pitchFamily="18" charset="0"/>
              </a:rPr>
              <a:t> Оставление в опасности.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131, п.«д»:</a:t>
            </a:r>
            <a:r>
              <a:rPr lang="ru-RU" sz="1400">
                <a:latin typeface="Times New Roman" pitchFamily="18" charset="0"/>
              </a:rPr>
              <a:t> Изнасилование, половое сношение с применением насилия или с угрозой его применения к потерпевшей или к другим лицам либо с использованием беспомощного состояния потерпевшей, заведомо несовершеннолетней.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132, п.«д»:</a:t>
            </a:r>
            <a:r>
              <a:rPr lang="ru-RU" sz="1400">
                <a:latin typeface="Times New Roman" pitchFamily="18" charset="0"/>
              </a:rPr>
              <a:t> Насильственные действия сексуального характера совершенные в отношении заведомо несовершеннолетнего (несовершеннолетней). </a:t>
            </a:r>
          </a:p>
          <a:p>
            <a:pPr>
              <a:lnSpc>
                <a:spcPct val="90000"/>
              </a:lnSpc>
            </a:pPr>
            <a:r>
              <a:rPr lang="ru-RU" sz="1400" b="1" i="1">
                <a:latin typeface="Times New Roman" pitchFamily="18" charset="0"/>
              </a:rPr>
              <a:t>Статья 134:</a:t>
            </a:r>
            <a:r>
              <a:rPr lang="ru-RU" sz="1400">
                <a:latin typeface="Times New Roman" pitchFamily="18" charset="0"/>
              </a:rPr>
              <a:t> Половое сношение и иные действия сексуального характера с лицом, не достигшим шестнадцатилетнего возраста. Статья 135: Развратные действия без применения насилия в отношении лица, заведомо не достигшего четырнадцатилетнего возраста.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1066800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Закон РК «О защите прав детей»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29600" cy="5073650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14 «Жестокое обращение с детьми, физическое и психологическое насилие над ними запрещены».</a:t>
            </a:r>
          </a:p>
        </p:txBody>
      </p:sp>
      <p:pic>
        <p:nvPicPr>
          <p:cNvPr id="36867" name="Picture 3" descr="C:\Documents and Settings\Loner\Рабочий стол\rspca-social-program-awareness-boy-medium-32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565400"/>
            <a:ext cx="5618162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Семейный кодекс РФ</a:t>
            </a:r>
          </a:p>
        </p:txBody>
      </p:sp>
      <p:sp>
        <p:nvSpPr>
          <p:cNvPr id="3789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54 – право ребенка на уважение его человеческого достоинства;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56 – право ребенка на защиту и обязанности органа опеки и попечительства принять меры по защите ребенка;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69 – меру «лишение родителей родительских прав», как меру защиты детей от жестокого обращения в семье;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77 – немедленное отобрание ребенка при непосредственной угрозе жизни и здоровью.</a:t>
            </a:r>
          </a:p>
        </p:txBody>
      </p:sp>
      <p:pic>
        <p:nvPicPr>
          <p:cNvPr id="37891" name="Picture 2" descr="C:\Documents and Settings\Loner\Рабочий стол\5258fb4c-ade0-0b8a-ade0-0b858e0fd492.photo.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005263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91513" cy="1223963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Основным правовым документом, защищающим ребенка от жестокого обращения, является Конвенция ООН </a:t>
            </a:r>
            <a:br>
              <a:rPr lang="ru-RU" sz="2400" b="1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о правах ребенка</a:t>
            </a:r>
          </a:p>
        </p:txBody>
      </p:sp>
      <p:sp>
        <p:nvSpPr>
          <p:cNvPr id="3891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19 – дает определение понятия «жестокое обращение» и определяет меры защиты;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6 – обеспечение в максимально возможной степени здорового развития ребенка;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16 – защиту от произвольного или незаконного вмешательства в личную жизнь ребенка, от посягательств на его честь и репутацию;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24 – обеспечение мер по борьбе с болезнями и недоеданием;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27 – признание права каждого ребенка на уровень жизни, необходимый для физического, умственного, духовного, нравственного и социального развития;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34 – защиту ребенка от сексуального совращения;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37 – защиту ребенка от других форм жестокого обращения;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ст. 39 – меры помощи ребенку, явившемуся жертвой жестокого обращения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 sz="2400" b="1">
                <a:latin typeface="Times New Roman" pitchFamily="18" charset="0"/>
              </a:rPr>
              <a:t>Использованные источники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>
                <a:latin typeface="Times New Roman" pitchFamily="18" charset="0"/>
              </a:rPr>
              <a:t>«Жестокое обращение с детьми»,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информационный бюллетень N°150, январь 2014 г., Центр ВОЗ для СМИ.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>
                <a:latin typeface="Times New Roman" pitchFamily="18" charset="0"/>
              </a:rPr>
              <a:t>Информационный гуманитарный портал «Знание. Понимание. Умение» 2014, № 3, 2012г.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>
                <a:latin typeface="Times New Roman" pitchFamily="18" charset="0"/>
              </a:rPr>
              <a:t>Джудит С. Райкус.ю Рональд С. Хьюз, Социально-психологическая помощь семьям и детям группы риска: Практическое пособие: в 4т. Концептуальные основы социальной работы с детьми. – М.: Национальный фонд защиты детей от жестокого обращения, 2008. – 288с.</a:t>
            </a:r>
          </a:p>
          <a:p>
            <a:pPr>
              <a:lnSpc>
                <a:spcPct val="90000"/>
              </a:lnSpc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Times New Roman" pitchFamily="18" charset="0"/>
              </a:rPr>
              <a:t>Высшей степени нравственной подлости служат множащиеся факты убиения детей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По оценкам, ежегодно происходит 34 000 убийств детей в возрасте до 15 лет. Эта цифра недооценивает истинные масштабы проблемы, так как значительная доля случаев смерти в результате жестокого обращения с детьми неправильно приписывается к падениям, ожогам, утоплениям и другим причинам.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25 июня 2012 г. в Московской высшей школе социально-экономических наук состоялась Международная научно-практическая конференция «Убийство родителями новорожденных детей: причины и профилактика», на которой отмечалось, что проблема инфантицида (убийства детей родителями) стоит в России достаточно остро. По официальным данным МВД РФ, в течение 2010 — 2011 гг. матери убили 268 новорожденных (еще примерно столько же собственных детей родители убивают не сразу после рождения, а спустя какое-то время). Количество таких убийств в расчете на все население в России как минимум в десять раз выше, чем в Европе.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>
                <a:latin typeface="Times New Roman" pitchFamily="18" charset="0"/>
              </a:rPr>
              <a:t>Высшей степени нравственной подлости служат множащиеся факты убиения детей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6295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«При чистке туалета на заводе "Камаз" найден труп ребёнка. Тело ребёнка было обнаружено сантехником рано утром в пятницу на территории автозавода "Камаз" в Набережных Челнах».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«В Красноярске новорожденного ребёнка выбросили в мусорный контейнер».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«В Курганской области мать убила новорожденного сына, напоив его водкой».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В Москве в середине ноября 2009 г. морской офицер </a:t>
            </a:r>
            <a:r>
              <a:rPr lang="ru-RU" sz="2000">
                <a:latin typeface="Times New Roman" pitchFamily="18" charset="0"/>
                <a:hlinkClick r:id="rId2"/>
              </a:rPr>
              <a:t>сбросил с восьмого этажа</a:t>
            </a:r>
            <a:r>
              <a:rPr lang="ru-RU" sz="2000">
                <a:latin typeface="Times New Roman" pitchFamily="18" charset="0"/>
              </a:rPr>
              <a:t> двух приёмных детей, за что осуждён на 9 лет тюремного заключения.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>
                <a:latin typeface="Times New Roman" pitchFamily="18" charset="0"/>
              </a:rPr>
              <a:t>В Мытищинском районе г. Долгопрудный Московской области женщина выбросила с 15 этажа двух сыновей — 4 и 7 лет, от полученных травм они скончались.</a:t>
            </a:r>
          </a:p>
          <a:p>
            <a:pPr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4" name="Organization Chart 4"/>
          <p:cNvGraphicFramePr>
            <a:graphicFrameLocks/>
          </p:cNvGraphicFramePr>
          <p:nvPr>
            <p:ph idx="1"/>
          </p:nvPr>
        </p:nvGraphicFramePr>
        <p:xfrm>
          <a:off x="457200" y="854075"/>
          <a:ext cx="8362950" cy="5272088"/>
        </p:xfrm>
        <a:graphic>
          <a:graphicData uri="http://schemas.openxmlformats.org/drawingml/2006/compatibility">
            <com:legacyDrawing xmlns:com="http://schemas.openxmlformats.org/drawingml/2006/compatibility" spid="_x0000_s10752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75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1008063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формы жестокого обращения с детьми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Физическое насилие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преднамеренное нанесение ребенку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родителями или лицами, их замещающими, либо лицами,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ответственными за их воспитание, физических повреждений, которые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могут привести к смерти ребенка или вызывают серьезные (требующие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медицинской помощи) нарушения физического или психического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здоровья, или ведут к отставанию в развитии.</a:t>
            </a:r>
          </a:p>
          <a:p>
            <a:pPr>
              <a:buFont typeface="Wingdings" pitchFamily="2" charset="2"/>
              <a:buNone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 descr="C:\Documents and Settings\Loner\Рабочий стол\child_cowering_from_an_attacker_m375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3460750"/>
            <a:ext cx="2643188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7931150" cy="719138"/>
          </a:xfrm>
        </p:spPr>
        <p:txBody>
          <a:bodyPr anchorCtr="0">
            <a:norm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физического насилия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>
                <a:latin typeface="Times New Roman" pitchFamily="18" charset="0"/>
                <a:cs typeface="Times New Roman" pitchFamily="18" charset="0"/>
              </a:rPr>
            </a:br>
            <a:endParaRPr lang="ru-RU" sz="4000"/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5232400"/>
          </a:xfrm>
        </p:spPr>
        <p:txBody>
          <a:bodyPr/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множественные повреждения, имеющие специфический характер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(отпечатки пальцев, ремня, сигаретный ожог, кровоизлияния в глазное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яблоко, участки облысения на голове, выбитые или расшатанные зубы, разрывы и порезы во рту, на губах, повреждения внутренних органов травматического характера) и различную давность (свежие и </a:t>
            </a:r>
          </a:p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заживающие);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задержка физического развития;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признаки плохого ухода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гигиеническая запущенность, неопрятный внешний вид, сыпь);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отсутствие сопротивления случившемуся, пассивное реагирование на боль, стремление скрыть причину повреждения и травм;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боязнь идти домой после школы;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одиночество, отсутствие друзей;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болезненное отношение к замечаниям, критике, негативизм, агрессивность;</a:t>
            </a:r>
          </a:p>
          <a:p>
            <a:pPr algn="just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792163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Возможные признаки физического насилия</a:t>
            </a:r>
            <a:endParaRPr lang="ru-RU" sz="2400" b="1"/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5089525"/>
          </a:xfrm>
        </p:spPr>
        <p:txBody>
          <a:bodyPr/>
          <a:lstStyle/>
          <a:p>
            <a:pPr>
              <a:buFontTx/>
              <a:buChar char="-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заискивающее поведение, чрезмерная уступчивость;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псевдовзрослое поведение;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лживость, воровство, жестокое обращение с животными;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склонность к поджогам;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побеги из дома, суицидальные попытки, употребление алкоголя, наркотиков.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706438"/>
          </a:xfrm>
        </p:spPr>
        <p:txBody>
          <a:bodyPr anchorCtr="0"/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формы жестокого обращения с детьми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3900488" cy="5216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Сексуальное насилие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развращение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– осознаваемое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или неосознаваемое (в силу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функциональной незрелости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других причин) вовлечение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ребенка (с его согласия или без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такового) в сексуальные действия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со взрослыми с целью получения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последними удовлетворения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выгоды. </a:t>
            </a:r>
          </a:p>
        </p:txBody>
      </p:sp>
      <p:pic>
        <p:nvPicPr>
          <p:cNvPr id="19459" name="Picture 2" descr="C:\Documents and Settings\Loner\Рабочий стол\e2f105b3ce1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571625"/>
            <a:ext cx="43338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479</TotalTime>
  <Words>1950</Words>
  <Application>Microsoft Office PowerPoint</Application>
  <PresentationFormat>Экран (4:3)</PresentationFormat>
  <Paragraphs>220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Georgia</vt:lpstr>
      <vt:lpstr>Arial</vt:lpstr>
      <vt:lpstr>Trebuchet MS</vt:lpstr>
      <vt:lpstr>Wingdings 2</vt:lpstr>
      <vt:lpstr>Calibri</vt:lpstr>
      <vt:lpstr>Wingdings</vt:lpstr>
      <vt:lpstr>Times New Roman</vt:lpstr>
      <vt:lpstr>Городская</vt:lpstr>
      <vt:lpstr>Круги</vt:lpstr>
      <vt:lpstr>Муниципальное бюджетное образовательное учреждение  «Средняя общеобразовательная школа № 7»</vt:lpstr>
      <vt:lpstr> Масштабы проблемы </vt:lpstr>
      <vt:lpstr>Высшей степени нравственной подлости служат множащиеся факты убиения детей</vt:lpstr>
      <vt:lpstr>Высшей степени нравственной подлости служат множащиеся факты убиения детей</vt:lpstr>
      <vt:lpstr>Слайд 5</vt:lpstr>
      <vt:lpstr>Основные формы жестокого обращения с детьми</vt:lpstr>
      <vt:lpstr> Возможные признаки физического насилия </vt:lpstr>
      <vt:lpstr>Возможные признаки физического насилия</vt:lpstr>
      <vt:lpstr>Основные формы жестокого обращения с детьми</vt:lpstr>
      <vt:lpstr>Возможные признаки сексуального насилия</vt:lpstr>
      <vt:lpstr>Возможные признаки сексуального насилия</vt:lpstr>
      <vt:lpstr>Основные формы жестокого обращения с детьми</vt:lpstr>
      <vt:lpstr>Возможные признаки психического  (эмоционального) насилия</vt:lpstr>
      <vt:lpstr>Основные формы жестокого обращения с детьми</vt:lpstr>
      <vt:lpstr>Возможные признаки моральной жестокости</vt:lpstr>
      <vt:lpstr>Возможные признаки моральной жестокости</vt:lpstr>
      <vt:lpstr> Алгоритм действий специалистов ОУ при наличии травм специфического характера, позволяющих заподозрить факт насилия </vt:lpstr>
      <vt:lpstr>Алгоритм действий специалистов ОУ при наличии травм специфического характера, позволяющих заподозрить факт насилия </vt:lpstr>
      <vt:lpstr>Алгоритм действий педагогических работников ОУ в случае установления факта наличия острой ситуации психического насилия по отношению к ребенку</vt:lpstr>
      <vt:lpstr> Алгоритм деятельности специалистов образовательного учреждения в случае выявления признаков жестокого обращения с ребенком </vt:lpstr>
      <vt:lpstr>Слайд 21</vt:lpstr>
      <vt:lpstr>Важно помнить!</vt:lpstr>
      <vt:lpstr>Закон РФ «Об образовании»</vt:lpstr>
      <vt:lpstr>Уголовный кодекс РФ предусматривает ответственность</vt:lpstr>
      <vt:lpstr>Закон РК «О защите прав детей»</vt:lpstr>
      <vt:lpstr>Семейный кодекс РФ</vt:lpstr>
      <vt:lpstr>Основным правовым документом, защищающим ребенка от жестокого обращения, является Конвенция ООН  о правах ребенка</vt:lpstr>
      <vt:lpstr>Использованные источники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 «Средняя общеобразовательная школа № 7»</dc:title>
  <cp:lastModifiedBy>ADM</cp:lastModifiedBy>
  <cp:revision>30</cp:revision>
  <dcterms:modified xsi:type="dcterms:W3CDTF">2014-10-22T19:26:28Z</dcterms:modified>
</cp:coreProperties>
</file>