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5032-E42B-493F-97CE-5E3A303AB4E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B7BD-244A-48A4-B7BA-574103705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5032-E42B-493F-97CE-5E3A303AB4E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B7BD-244A-48A4-B7BA-574103705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5032-E42B-493F-97CE-5E3A303AB4E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B7BD-244A-48A4-B7BA-574103705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5032-E42B-493F-97CE-5E3A303AB4E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B7BD-244A-48A4-B7BA-574103705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5032-E42B-493F-97CE-5E3A303AB4E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B7BD-244A-48A4-B7BA-574103705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5032-E42B-493F-97CE-5E3A303AB4E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B7BD-244A-48A4-B7BA-574103705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5032-E42B-493F-97CE-5E3A303AB4E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B7BD-244A-48A4-B7BA-574103705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5032-E42B-493F-97CE-5E3A303AB4E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B7BD-244A-48A4-B7BA-574103705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5032-E42B-493F-97CE-5E3A303AB4E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B7BD-244A-48A4-B7BA-574103705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5032-E42B-493F-97CE-5E3A303AB4E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B7BD-244A-48A4-B7BA-574103705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35032-E42B-493F-97CE-5E3A303AB4E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B7BD-244A-48A4-B7BA-574103705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35032-E42B-493F-97CE-5E3A303AB4E4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4B7BD-244A-48A4-B7BA-574103705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800199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Муниципальное бюджетное образовательное учреждение для детей, нуждающихся в психолого-педагогической, медико-социальной помощи</a:t>
            </a:r>
            <a:br>
              <a:rPr lang="ru-RU" sz="2400" b="1" dirty="0" smtClean="0"/>
            </a:br>
            <a:r>
              <a:rPr lang="ru-RU" sz="2400" b="1" dirty="0" smtClean="0"/>
              <a:t> «Центр диагностики и консультирования»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217912"/>
          </a:xfrm>
        </p:spPr>
        <p:txBody>
          <a:bodyPr>
            <a:normAutofit fontScale="92500" lnSpcReduction="1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Методическое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объединение педагогов-психологов, социальных педагогов  ОУ «Повышение качества социально-психологических услуг в ОУ города Майкопа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2014- 2015 учебный год.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СОЦИАЛЬНО-ПСИХОЛОГО-ПЕДАГОГИЧЕСКОЕ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СОПРОВОЖДЕНИЕ ДЕТЕЙ В ОБРАЗОВАТЕЛЬНОМ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СОЦИАЛЬНОМ ПРОСТРАНСТВЕ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(РЕАБИЛИТАЦИОННЫЙ ДОСУГ)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Формы документов </a:t>
            </a:r>
          </a:p>
          <a:p>
            <a:r>
              <a:rPr lang="ru-RU" sz="3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Заявление родителей о получении ребенком услуги </a:t>
            </a:r>
          </a:p>
          <a:p>
            <a:r>
              <a:rPr lang="ru-RU" sz="3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Индивидуальный реабилитационный план </a:t>
            </a:r>
          </a:p>
          <a:p>
            <a:r>
              <a:rPr lang="ru-RU" sz="3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Оценка личностных качеств и социальных навыков </a:t>
            </a:r>
            <a:r>
              <a:rPr lang="ru-RU" sz="3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ребенка</a:t>
            </a:r>
            <a:endParaRPr lang="ru-RU" sz="3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Индивидуальная карта оценки реабилитационной динамики </a:t>
            </a:r>
          </a:p>
          <a:p>
            <a:r>
              <a:rPr lang="ru-RU" sz="3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Журнал регистрации посещения </a:t>
            </a:r>
            <a:r>
              <a:rPr lang="ru-RU" sz="3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занятий </a:t>
            </a:r>
            <a:endParaRPr lang="ru-RU" sz="3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ГРУППОВАЯ ПСИХОЛОГИЧЕСКАЯ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РАБОТА С РОДИТЕЛЯМИ, СКЛОННЫМИ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 АГРЕССИВНОМУ ПОВЕДЕНИЮ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ОТНОШЕНИИ ДЕТЕЙ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(УПРАВЛЕНИЕ ГНЕВОМ)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ГРУППОВАЯ П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ИХОЛОГИЧЕСКАЯ РАБОТА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ДЕТЬМИ С АГРЕССИВНЫМ ПОВЕДЕНИЕМ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ОРГАНИЗАЦИЯ РЕАБИЛИТАЦИОННОГО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СОПРОВОЖДЕНИЯ ДЕТЕЙ С ОГРАНИЧЕННЫМИ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ВОЗМОЖНОСТЯМИ ЗДОРОВЬЯ В СЕМЬЕ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(НОРМАЛИЗАЦИЯ ЖИЗНИ)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Приложение 1. 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социальных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компетенций,необходимых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ребенку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ограниченными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возможностями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здоровья для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организации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жизни</a:t>
            </a:r>
          </a:p>
          <a:p>
            <a:pPr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Приложение 2. 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Реабилитация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людей с умственными и физическими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ограничениями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силами местного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сообщества</a:t>
            </a: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Как реализовать программу «Реабилитация людей с умственными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физическими ограничениями силами местного сообщества»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Форма 1. Выявление людей с нарушениями 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ограничениями жизнедеятельности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Форма 2. Оценка развития человека с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ограничениями жизнедеятельности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Форма 3. Регистрация визитов на дом 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Форма 4. Ежемесячный отчет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Список комплектов обучающих материалов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Сумка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реабилитационного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работника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Мелкое реабилитационное оборудование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ОРГАНИЗАЦИЯ ГРУППЫ ПОДДЕРЖКИ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РОДИТЕЛЕЙ, ИМЕЮЩИХ С ОГРАНИЧЕННЫМИ ВОЗМОЖНОСТЯМИ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ЗДОРОВЬЯ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Примерная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 занятий группы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поддержки для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родителей детей с ограниченными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возможностями здоровья</a:t>
            </a:r>
          </a:p>
          <a:p>
            <a:pPr>
              <a:buNone/>
            </a:pP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Анкета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родителей по выявлению проблем и потребностей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Регламент работы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Стандарты профилактических  услуг  по предупреждению социального сиротства.</a:t>
            </a:r>
          </a:p>
          <a:p>
            <a:pPr>
              <a:buNone/>
            </a:pPr>
            <a:r>
              <a:rPr lang="ru-RU" dirty="0"/>
              <a:t>Докладчик Миллер Ю.А., руководитель ГМО педагогов-психологов </a:t>
            </a:r>
          </a:p>
          <a:p>
            <a:pPr lvl="0"/>
            <a:r>
              <a:rPr lang="ru-RU" dirty="0"/>
              <a:t>Проект Федерального закона об оказании психологической помощи населению.</a:t>
            </a:r>
          </a:p>
          <a:p>
            <a:pPr>
              <a:buNone/>
            </a:pPr>
            <a:r>
              <a:rPr lang="ru-RU" dirty="0"/>
              <a:t>Докладчик </a:t>
            </a:r>
            <a:r>
              <a:rPr lang="ru-RU" dirty="0" err="1"/>
              <a:t>Брылева</a:t>
            </a:r>
            <a:r>
              <a:rPr lang="ru-RU" dirty="0"/>
              <a:t> У.В., заместитель директора по НМР МБОУ «ЦДК Локус».</a:t>
            </a:r>
          </a:p>
          <a:p>
            <a:pPr lvl="0"/>
            <a:r>
              <a:rPr lang="ru-RU" dirty="0"/>
              <a:t>Критерии результативности деятельности  педагогов-психологов, социальных педагогов при аттестации в 2014-2015 учебном году.</a:t>
            </a:r>
          </a:p>
          <a:p>
            <a:pPr>
              <a:buNone/>
            </a:pPr>
            <a:r>
              <a:rPr lang="ru-RU" dirty="0"/>
              <a:t>Докладчик Нестеренко И.Е., педагог-психолог МКОУ СКОШ 8 вида.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Стандарты профилактических  услуг  по предупреждению социального сиротства.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26 административных стандарта:</a:t>
            </a:r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Регламент,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Методическое руководство,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Примерные затраты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Национальный фонд</a:t>
            </a:r>
          </a:p>
          <a:p>
            <a:pPr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защиты детей от жестокого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обращения 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Москва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2013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Административный регламент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 исполнению государственной функции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ОЦЕНКА И МОНИТОРИНГ СОЦИАЛЬНОГО</a:t>
            </a:r>
          </a:p>
          <a:p>
            <a:pPr>
              <a:buNone/>
            </a:pPr>
            <a:r>
              <a:rPr lang="ru-RU" dirty="0"/>
              <a:t>СОПРОВОЖДЕНИЯ (РЕАБИЛИТАЦИИ) </a:t>
            </a:r>
            <a:r>
              <a:rPr lang="ru-RU" dirty="0" smtClean="0"/>
              <a:t>СЕМЕЙ</a:t>
            </a:r>
          </a:p>
          <a:p>
            <a:r>
              <a:rPr lang="ru-RU" sz="2000" dirty="0"/>
              <a:t>Общие положения </a:t>
            </a:r>
            <a:r>
              <a:rPr lang="ru-RU" sz="2000" dirty="0" smtClean="0"/>
              <a:t>................................................................................................</a:t>
            </a:r>
            <a:endParaRPr lang="ru-RU" sz="2000" dirty="0"/>
          </a:p>
          <a:p>
            <a:r>
              <a:rPr lang="ru-RU" sz="2000" dirty="0"/>
              <a:t>Порядок информирования об исполнении государственной функции </a:t>
            </a:r>
            <a:r>
              <a:rPr lang="ru-RU" sz="2000" dirty="0" smtClean="0"/>
              <a:t>................</a:t>
            </a:r>
            <a:endParaRPr lang="ru-RU" sz="2000" dirty="0"/>
          </a:p>
          <a:p>
            <a:r>
              <a:rPr lang="ru-RU" sz="2000" dirty="0"/>
              <a:t>Срок исполнения государственной функции </a:t>
            </a:r>
            <a:r>
              <a:rPr lang="ru-RU" sz="2000" dirty="0" smtClean="0"/>
              <a:t>.......................................................</a:t>
            </a:r>
            <a:endParaRPr lang="ru-RU" sz="2000" dirty="0"/>
          </a:p>
          <a:p>
            <a:r>
              <a:rPr lang="ru-RU" sz="2000" dirty="0" err="1"/>
              <a:t>Cостав</a:t>
            </a:r>
            <a:r>
              <a:rPr lang="ru-RU" sz="2000" dirty="0"/>
              <a:t>, последовательность и сроки выполнения административных</a:t>
            </a:r>
          </a:p>
          <a:p>
            <a:pPr>
              <a:buNone/>
            </a:pPr>
            <a:r>
              <a:rPr lang="ru-RU" sz="2000" dirty="0"/>
              <a:t>процедур (действий) </a:t>
            </a:r>
            <a:r>
              <a:rPr lang="ru-RU" sz="2000" dirty="0" smtClean="0"/>
              <a:t>............................................................................................</a:t>
            </a:r>
            <a:endParaRPr lang="ru-RU" sz="2000" dirty="0"/>
          </a:p>
          <a:p>
            <a:r>
              <a:rPr lang="ru-RU" sz="2000" dirty="0"/>
              <a:t>Условия приостановления исполнения государственной функции </a:t>
            </a:r>
            <a:r>
              <a:rPr lang="ru-RU" sz="2000" dirty="0" smtClean="0"/>
              <a:t>.....................</a:t>
            </a:r>
            <a:endParaRPr lang="ru-RU" sz="2000" dirty="0"/>
          </a:p>
          <a:p>
            <a:r>
              <a:rPr lang="ru-RU" sz="2000" dirty="0"/>
              <a:t>Порядок и формы контроля исполнения государственной функции</a:t>
            </a:r>
            <a:r>
              <a:rPr lang="ru-RU" sz="2000" dirty="0" smtClean="0"/>
              <a:t>....................</a:t>
            </a:r>
            <a:endParaRPr lang="ru-RU" sz="2000" dirty="0"/>
          </a:p>
          <a:p>
            <a:r>
              <a:rPr lang="ru-RU" sz="2000" dirty="0"/>
              <a:t>Досудебный (внесудебный) порядок обжалования решений</a:t>
            </a:r>
          </a:p>
          <a:p>
            <a:pPr>
              <a:buNone/>
            </a:pPr>
            <a:r>
              <a:rPr lang="ru-RU" sz="2000" dirty="0"/>
              <a:t>и действий (бездействия) органа исполнительной власти,</a:t>
            </a:r>
          </a:p>
          <a:p>
            <a:r>
              <a:rPr lang="ru-RU" sz="2000" dirty="0"/>
              <a:t>уполномоченного принимать меры по защите прав и интересов детей,</a:t>
            </a:r>
          </a:p>
          <a:p>
            <a:pPr>
              <a:buNone/>
            </a:pPr>
            <a:r>
              <a:rPr lang="ru-RU" sz="2000" dirty="0"/>
              <a:t>исполняющих данную государственную функцию,</a:t>
            </a:r>
          </a:p>
          <a:p>
            <a:pPr>
              <a:buNone/>
            </a:pPr>
            <a:r>
              <a:rPr lang="ru-RU" sz="2000" dirty="0"/>
              <a:t>а также их должностных лиц </a:t>
            </a:r>
            <a:r>
              <a:rPr lang="ru-RU" sz="2000" dirty="0" smtClean="0"/>
              <a:t>................................................................................</a:t>
            </a:r>
            <a:endParaRPr lang="ru-RU" sz="2000" dirty="0"/>
          </a:p>
          <a:p>
            <a:r>
              <a:rPr lang="ru-RU" sz="2000" dirty="0"/>
              <a:t>Участие кураторов случаев, исполняющих государственную функцию,</a:t>
            </a:r>
          </a:p>
          <a:p>
            <a:pPr>
              <a:buNone/>
            </a:pPr>
            <a:r>
              <a:rPr lang="ru-RU" sz="2000" dirty="0"/>
              <a:t>в </a:t>
            </a:r>
            <a:r>
              <a:rPr lang="ru-RU" sz="2000" dirty="0" err="1"/>
              <a:t>супервизии</a:t>
            </a:r>
            <a:r>
              <a:rPr lang="ru-RU" sz="2000" dirty="0"/>
              <a:t>/методических консультациях </a:t>
            </a:r>
            <a:r>
              <a:rPr lang="ru-RU" sz="2000" dirty="0" smtClean="0"/>
              <a:t>.........................................................</a:t>
            </a:r>
            <a:endParaRPr lang="ru-RU" sz="2000" dirty="0"/>
          </a:p>
          <a:p>
            <a:endParaRPr lang="ru-RU" sz="2000" dirty="0" smtClean="0"/>
          </a:p>
          <a:p>
            <a:r>
              <a:rPr lang="ru-RU" sz="2000" dirty="0" smtClean="0"/>
              <a:t>Приложение</a:t>
            </a:r>
            <a:r>
              <a:rPr lang="ru-RU" sz="2000" dirty="0"/>
              <a:t>. Блок-схема последовательности действий</a:t>
            </a:r>
          </a:p>
          <a:p>
            <a:pPr>
              <a:buNone/>
            </a:pPr>
            <a:r>
              <a:rPr lang="ru-RU" sz="2000" dirty="0"/>
              <a:t>при исполнении государственной функции </a:t>
            </a:r>
            <a:r>
              <a:rPr lang="ru-RU" sz="2000" dirty="0" smtClean="0"/>
              <a:t>.........................................................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ИНФОРМАЦИОННО-МЕТОДИЧЕСКОЕ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ОБЕСПЕЧЕНИЕ ДЕЯТЕЛЬНОСТИ ПО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ВЫЯВЛЕНИЮ ДЕТЕЙ, НУЖДАЮЩИХСЯ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ЗАЩИТЕ ГОСУДАРСТВА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/>
              <a:t>Введение </a:t>
            </a:r>
            <a:r>
              <a:rPr lang="ru-RU" sz="2400" dirty="0" smtClean="0"/>
              <a:t>..............................................................................................................</a:t>
            </a:r>
            <a:endParaRPr lang="ru-RU" sz="2400" dirty="0"/>
          </a:p>
          <a:p>
            <a:r>
              <a:rPr lang="ru-RU" sz="2400" dirty="0"/>
              <a:t>Получатели услуги </a:t>
            </a:r>
            <a:r>
              <a:rPr lang="ru-RU" sz="2400" dirty="0" smtClean="0"/>
              <a:t>.................................................................................................</a:t>
            </a:r>
            <a:endParaRPr lang="ru-RU" sz="2400" dirty="0"/>
          </a:p>
          <a:p>
            <a:r>
              <a:rPr lang="ru-RU" sz="2400" dirty="0"/>
              <a:t>Характеристика услуги </a:t>
            </a:r>
            <a:r>
              <a:rPr lang="ru-RU" sz="2400" dirty="0" smtClean="0"/>
              <a:t>.........................................................................................</a:t>
            </a:r>
            <a:endParaRPr lang="ru-RU" sz="2400" dirty="0"/>
          </a:p>
          <a:p>
            <a:r>
              <a:rPr lang="ru-RU" sz="2400" dirty="0"/>
              <a:t>Поэтапное описание деятельности </a:t>
            </a:r>
            <a:r>
              <a:rPr lang="ru-RU" sz="2400" dirty="0" smtClean="0"/>
              <a:t>......................................................................</a:t>
            </a:r>
            <a:endParaRPr lang="ru-RU" sz="2400" dirty="0"/>
          </a:p>
          <a:p>
            <a:r>
              <a:rPr lang="ru-RU" sz="2400" dirty="0"/>
              <a:t>Особенности порядка оказания услуги </a:t>
            </a:r>
            <a:r>
              <a:rPr lang="ru-RU" sz="2400" dirty="0" smtClean="0"/>
              <a:t>................................................................</a:t>
            </a:r>
            <a:endParaRPr lang="ru-RU" sz="2400" dirty="0"/>
          </a:p>
          <a:p>
            <a:r>
              <a:rPr lang="ru-RU" sz="2400" dirty="0"/>
              <a:t>Необходимые мероприятия перед оказанием услуги </a:t>
            </a:r>
            <a:r>
              <a:rPr lang="ru-RU" sz="2400" dirty="0" smtClean="0"/>
              <a:t>..........................................</a:t>
            </a:r>
            <a:endParaRPr lang="ru-RU" sz="2400" dirty="0"/>
          </a:p>
          <a:p>
            <a:r>
              <a:rPr lang="ru-RU" sz="2400" dirty="0"/>
              <a:t>Перечень необходимых компетенций </a:t>
            </a:r>
            <a:r>
              <a:rPr lang="ru-RU" sz="2400" dirty="0" smtClean="0"/>
              <a:t>..................................................................</a:t>
            </a:r>
            <a:endParaRPr lang="ru-RU" sz="2400" dirty="0"/>
          </a:p>
          <a:p>
            <a:r>
              <a:rPr lang="ru-RU" sz="2400" dirty="0"/>
              <a:t>Контроль качества услуги. Прохождение </a:t>
            </a:r>
            <a:r>
              <a:rPr lang="ru-RU" sz="2400" dirty="0" err="1"/>
              <a:t>супервизии</a:t>
            </a:r>
            <a:r>
              <a:rPr lang="ru-RU" sz="2400" dirty="0"/>
              <a:t> </a:t>
            </a:r>
            <a:r>
              <a:rPr lang="ru-RU" sz="2400" dirty="0" smtClean="0"/>
              <a:t>..........................................</a:t>
            </a:r>
            <a:endParaRPr lang="ru-RU" sz="2400" dirty="0"/>
          </a:p>
          <a:p>
            <a:r>
              <a:rPr lang="ru-RU" sz="2400" dirty="0"/>
              <a:t>Проблемные вопросы при реализации услуги </a:t>
            </a:r>
            <a:r>
              <a:rPr lang="ru-RU" sz="2400" dirty="0" smtClean="0"/>
              <a:t>....................................................</a:t>
            </a:r>
            <a:endParaRPr lang="ru-RU" sz="2400" dirty="0"/>
          </a:p>
          <a:p>
            <a:r>
              <a:rPr lang="ru-RU" sz="2400" dirty="0"/>
              <a:t>Приложение. Организации и специалисты, участвующие</a:t>
            </a:r>
          </a:p>
          <a:p>
            <a:r>
              <a:rPr lang="ru-RU" sz="2400" dirty="0"/>
              <a:t>в деятельности по выявлению признаков нарушений прав ребенка </a:t>
            </a:r>
            <a:r>
              <a:rPr lang="ru-RU" sz="2400" dirty="0" smtClean="0"/>
              <a:t>..................</a:t>
            </a:r>
            <a:endParaRPr lang="ru-RU" sz="2400" dirty="0"/>
          </a:p>
          <a:p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Примерные </a:t>
            </a:r>
            <a:r>
              <a:rPr lang="ru-RU" sz="2400" dirty="0"/>
              <a:t>затраты на оказание услуги </a:t>
            </a:r>
            <a:r>
              <a:rPr lang="ru-RU" sz="2400" dirty="0" smtClean="0"/>
              <a:t>............................................................</a:t>
            </a:r>
            <a:endParaRPr lang="ru-RU" sz="2400" dirty="0"/>
          </a:p>
          <a:p>
            <a:pPr>
              <a:buNone/>
            </a:pPr>
            <a:r>
              <a:rPr lang="ru-RU" sz="2400" dirty="0"/>
              <a:t>Примерные первоначальные затраты </a:t>
            </a:r>
            <a:r>
              <a:rPr lang="ru-RU" sz="2400" dirty="0" smtClean="0"/>
              <a:t>..................................................................</a:t>
            </a:r>
            <a:endParaRPr lang="ru-RU" sz="2400" dirty="0"/>
          </a:p>
          <a:p>
            <a:pPr>
              <a:buNone/>
            </a:pPr>
            <a:r>
              <a:rPr lang="ru-RU" sz="2400" dirty="0"/>
              <a:t>Примерные расходы на финансовое обеспечение</a:t>
            </a:r>
            <a:r>
              <a:rPr lang="ru-RU" sz="2400" dirty="0" smtClean="0"/>
              <a:t>..............................................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ОРГАНИЗАЦИЯ СОЦИАЛЬНОГО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СОПРОВОЖДЕНИЯ СЕМЬИ В ЦЕЛЯХ ЗАЩИТЫ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ПРАВ И ЗАКОННЫХ ИНТЕРЕСОВ ДЕТЕЙ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800" dirty="0"/>
              <a:t>Перечень и формы документов </a:t>
            </a:r>
          </a:p>
          <a:p>
            <a:r>
              <a:rPr lang="ru-RU" sz="2800" dirty="0"/>
              <a:t>Формы документов </a:t>
            </a:r>
          </a:p>
          <a:p>
            <a:r>
              <a:rPr lang="ru-RU" sz="2800" i="1" dirty="0"/>
              <a:t>Форма для составления </a:t>
            </a:r>
            <a:r>
              <a:rPr lang="ru-RU" sz="2800" i="1" dirty="0" err="1"/>
              <a:t>генограммы</a:t>
            </a:r>
            <a:r>
              <a:rPr lang="ru-RU" sz="2800" i="1" dirty="0"/>
              <a:t> семьи </a:t>
            </a:r>
          </a:p>
          <a:p>
            <a:r>
              <a:rPr lang="ru-RU" sz="2800" i="1" dirty="0"/>
              <a:t>Форма для составления </a:t>
            </a:r>
            <a:r>
              <a:rPr lang="ru-RU" sz="2800" i="1" dirty="0" err="1"/>
              <a:t>экокарты</a:t>
            </a:r>
            <a:r>
              <a:rPr lang="ru-RU" sz="2800" i="1" dirty="0"/>
              <a:t> семьи </a:t>
            </a:r>
          </a:p>
          <a:p>
            <a:r>
              <a:rPr lang="ru-RU" sz="2800" i="1" dirty="0"/>
              <a:t>Форма «Комплексная оценка семейной ситуации» </a:t>
            </a:r>
          </a:p>
          <a:p>
            <a:r>
              <a:rPr lang="ru-RU" sz="2800" i="1" dirty="0"/>
              <a:t>Форма «Оценка психосоциальных факторов,</a:t>
            </a:r>
          </a:p>
          <a:p>
            <a:pPr>
              <a:buNone/>
            </a:pPr>
            <a:r>
              <a:rPr lang="ru-RU" sz="2800" i="1" dirty="0"/>
              <a:t>связанных с риском жестокого обращения с ребенком» </a:t>
            </a:r>
          </a:p>
          <a:p>
            <a:r>
              <a:rPr lang="ru-RU" sz="2800" i="1" dirty="0"/>
              <a:t>Форма «План социального сопровождения (реабилитации) семьи</a:t>
            </a:r>
            <a:r>
              <a:rPr lang="ru-RU" sz="2800" i="1" dirty="0" smtClean="0"/>
              <a:t>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ФОРМИРОВАНИЕ РЕАБИЛИТАЦИОННОЙ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СРЕДЫ ДЛЯ СЕМЕЙ С ДЕТЬМИ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(СЕМЕЙНЫЙ КЛУБ)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400" i="1" dirty="0"/>
              <a:t>Форма «Карта реабилитационной динамики семьи» </a:t>
            </a:r>
          </a:p>
          <a:p>
            <a:r>
              <a:rPr lang="ru-RU" sz="2400" i="1" dirty="0"/>
              <a:t>Форма «Журнал учета семей</a:t>
            </a:r>
            <a:r>
              <a:rPr lang="ru-RU" sz="2400" i="1" dirty="0" smtClean="0"/>
              <a:t>»</a:t>
            </a:r>
            <a:endParaRPr lang="ru-RU" sz="2400" i="1" dirty="0"/>
          </a:p>
          <a:p>
            <a:r>
              <a:rPr lang="ru-RU" sz="2400" i="1" dirty="0"/>
              <a:t>Форма «Журнал учета посещаемости мероприятий клуба</a:t>
            </a:r>
            <a:r>
              <a:rPr lang="ru-RU" sz="2400" i="1" dirty="0" smtClean="0"/>
              <a:t>»</a:t>
            </a:r>
            <a:endParaRPr lang="ru-RU" sz="2400" i="1" dirty="0"/>
          </a:p>
          <a:p>
            <a:r>
              <a:rPr lang="ru-RU" sz="2400" i="1" dirty="0" smtClean="0"/>
              <a:t>Форма </a:t>
            </a:r>
            <a:r>
              <a:rPr lang="ru-RU" sz="2400" i="1" dirty="0"/>
              <a:t>«Журнал учета рабочего времени специалиста» </a:t>
            </a:r>
          </a:p>
          <a:p>
            <a:pPr>
              <a:buNone/>
            </a:pP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Характеристика услуги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Поэтапное описание деятельности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Особенности порядка оказания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услуги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Необходимые мероприятия перед оказанием услуги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Контроль качества услуги. Прохождение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супервизии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Проблемные вопросы при реализации услуги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КРАТКОСРОЧНОЕ КРИЗИСНОЕ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КОНСУЛЬТИРОВАНИЕ СЕМЕЙ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изменения состояния получателей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услуги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Формы документов:</a:t>
            </a:r>
          </a:p>
          <a:p>
            <a:r>
              <a:rPr lang="ru-RU" sz="2800" i="1" dirty="0"/>
              <a:t>Журнал учета консультаций </a:t>
            </a:r>
          </a:p>
          <a:p>
            <a:r>
              <a:rPr lang="ru-RU" sz="2800" i="1" dirty="0" smtClean="0"/>
              <a:t>Индивидуальная </a:t>
            </a:r>
            <a:r>
              <a:rPr lang="ru-RU" sz="2800" i="1" dirty="0"/>
              <a:t>карта </a:t>
            </a:r>
            <a:r>
              <a:rPr lang="ru-RU" sz="2800" i="1" dirty="0" smtClean="0"/>
              <a:t>ребенка</a:t>
            </a:r>
          </a:p>
          <a:p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Необходимые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мероприятия перед оказанием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услуги</a:t>
            </a:r>
          </a:p>
          <a:p>
            <a:pPr>
              <a:buFontTx/>
              <a:buChar char="-"/>
            </a:pP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Контроль качества услуги. Прохождение </a:t>
            </a: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супервизии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Проблемные вопросы при реализации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услуги</a:t>
            </a:r>
          </a:p>
          <a:p>
            <a:pPr>
              <a:buNone/>
            </a:pP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Особенности </a:t>
            </a:r>
            <a:r>
              <a:rPr lang="ru-RU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детей – получателей услуги</a:t>
            </a:r>
          </a:p>
          <a:p>
            <a:pPr>
              <a:buNone/>
            </a:pPr>
            <a:r>
              <a:rPr lang="ru-RU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краткосрочном кризисном консультировании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4322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ПСИХОЛОГО-ПЕДАГОГИЧЕСКОЕ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СОПРОВОЖДЕНИЕ ДЕТЕЙ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ОБРАЗОВАТЕЛЬНОМ ПРОСТРАНСТВЕ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(СОЦИАЛЬНАЯ ГОСТИНАЯ)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Примерные расходы на финансовое обеспечение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(для детей младшего школьного возраста)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Примерные расходы на финансовое обеспечение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(для детей среднего школьного возраста)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Примерные расходы на финансовое обеспечение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(для детей старшего школьного возраста)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635</Words>
  <Application>Microsoft Office PowerPoint</Application>
  <PresentationFormat>Экран (4:3)</PresentationFormat>
  <Paragraphs>138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Муниципальное бюджетное образовательное учреждение для детей, нуждающихся в психолого-педагогической, медико-социальной помощи  «Центр диагностики и консультирования»</vt:lpstr>
      <vt:lpstr>Регламент работы</vt:lpstr>
      <vt:lpstr>Стандарты профилактических  услуг  по предупреждению социального сиротства. </vt:lpstr>
      <vt:lpstr>Административный регламент по исполнению государственной функции</vt:lpstr>
      <vt:lpstr>ИНФОРМАЦИОННО-МЕТОДИЧЕСКОЕ ОБЕСПЕЧЕНИЕ ДЕЯТЕЛЬНОСТИ ПО ВЫЯВЛЕНИЮ ДЕТЕЙ, НУЖДАЮЩИХСЯ В ЗАЩИТЕ ГОСУДАРСТВА </vt:lpstr>
      <vt:lpstr>ОРГАНИЗАЦИЯ СОЦИАЛЬНОГО СОПРОВОЖДЕНИЯ СЕМЬИ В ЦЕЛЯХ ЗАЩИТЫ ПРАВ И ЗАКОННЫХ ИНТЕРЕСОВ ДЕТЕЙ</vt:lpstr>
      <vt:lpstr>ФОРМИРОВАНИЕ РЕАБИЛИТАЦИОННОЙ СРЕДЫ ДЛЯ СЕМЕЙ С ДЕТЬМИ (СЕМЕЙНЫЙ КЛУБ)</vt:lpstr>
      <vt:lpstr>КРАТКОСРОЧНОЕ КРИЗИСНОЕ КОНСУЛЬТИРОВАНИЕ СЕМЕЙ</vt:lpstr>
      <vt:lpstr>ПСИХОЛОГО-ПЕДАГОГИЧЕСКОЕ СОПРОВОЖДЕНИЕ ДЕТЕЙ В ОБРАЗОВАТЕЛЬНОМ ПРОСТРАНСТВЕ (СОЦИАЛЬНАЯ ГОСТИНАЯ)</vt:lpstr>
      <vt:lpstr>СОЦИАЛЬНО-ПСИХОЛОГО-ПЕДАГОГИЧЕСКОЕ СОПРОВОЖДЕНИЕ ДЕТЕЙ В ОБРАЗОВАТЕЛЬНОМ И СОЦИАЛЬНОМ ПРОСТРАНСТВЕ (РЕАБИЛИТАЦИОННЫЙ ДОСУГ)</vt:lpstr>
      <vt:lpstr>ГРУППОВАЯ ПСИХОЛОГИЧЕСКАЯ РАБОТА С РОДИТЕЛЯМИ, СКЛОННЫМИ К АГРЕССИВНОМУ ПОВЕДЕНИЮ В ОТНОШЕНИИ ДЕТЕЙ (УПРАВЛЕНИЕ ГНЕВОМ)</vt:lpstr>
      <vt:lpstr>ГРУППОВАЯ ПCИХОЛОГИЧЕСКАЯ РАБОТА С ДЕТЬМИ С АГРЕССИВНЫМ ПОВЕДЕНИЕМ</vt:lpstr>
      <vt:lpstr>ОРГАНИЗАЦИЯ РЕАБИЛИТАЦИОННОГО СОПРОВОЖДЕНИЯ ДЕТЕЙ С ОГРАНИЧЕННЫМИ ВОЗМОЖНОСТЯМИ ЗДОРОВЬЯ В СЕМЬЕ (НОРМАЛИЗАЦИЯ ЖИЗНИ)</vt:lpstr>
      <vt:lpstr>Как реализовать программу «Реабилитация людей с умственными и физическими ограничениями силами местного сообщества»</vt:lpstr>
      <vt:lpstr>Список комплектов обучающих материалов</vt:lpstr>
      <vt:lpstr>ОРГАНИЗАЦИЯ ГРУППЫ ПОДДЕРЖКИ ДЛЯ РОДИТЕЛЕЙ, ИМЕЮЩИХ С ОГРАНИЧЕННЫМИ ВОЗМОЖНОСТЯМИ ЗДОРОВЬЯ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образовательное учреждение для детей, нуждающихся в психолого-педагогической, медико-социальной помощи  «Центр диагностики и консультирования»</dc:title>
  <dc:creator>Samsung</dc:creator>
  <cp:lastModifiedBy>Samsung</cp:lastModifiedBy>
  <cp:revision>13</cp:revision>
  <dcterms:created xsi:type="dcterms:W3CDTF">2014-08-27T09:03:48Z</dcterms:created>
  <dcterms:modified xsi:type="dcterms:W3CDTF">2014-09-25T12:42:17Z</dcterms:modified>
</cp:coreProperties>
</file>