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</p:sldMasterIdLst>
  <p:sldIdLst>
    <p:sldId id="256" r:id="rId5"/>
    <p:sldId id="271" r:id="rId6"/>
    <p:sldId id="274" r:id="rId7"/>
    <p:sldId id="273" r:id="rId8"/>
    <p:sldId id="257" r:id="rId9"/>
    <p:sldId id="261" r:id="rId10"/>
    <p:sldId id="262" r:id="rId11"/>
    <p:sldId id="263" r:id="rId12"/>
    <p:sldId id="264" r:id="rId13"/>
    <p:sldId id="267" r:id="rId14"/>
    <p:sldId id="268" r:id="rId15"/>
    <p:sldId id="269" r:id="rId16"/>
    <p:sldId id="258" r:id="rId17"/>
    <p:sldId id="259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35A98-9EC0-43C0-81E3-47351F306797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45409-EE06-4E69-BDE7-D6CFF6C7F37B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3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5E12-68DD-4517-AA02-6F3F92C5A1FA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533D-D874-4C15-AF57-CDE2CF660C8A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15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5C2726-C57E-4C05-A491-DD24D3B93206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81892-E5CE-4C21-A869-133020DBD649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87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A099-3EEA-48DB-AF90-3ED515CA2832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BB78-476B-4812-B643-206404C40BD8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39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AA2641-CB06-4BFD-95D8-AE1CB69C45D1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293CC3-EA50-4144-A91A-343CA9EBF5BD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4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9243-3426-441E-9DEE-568F021FC116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D84A-801D-42B2-87A8-A0A2118DA82E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34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43DBED-3EE3-4926-8E1D-488272922C80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92A4D4-8393-4A23-A0CE-200061F5841A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37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375865-B267-4EFD-A068-E797AB223631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789046-4F9A-4D97-9A1C-69DACAB7B063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9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CEB966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617A8F-AD92-4492-B03A-5AC4E166BF38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B1173-8AB9-4E81-965F-238BBF28C8CC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24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70B4-F410-4E11-A706-9F8C717115CE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543F-7394-4135-9FA2-B88DBA505671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18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FBFB-AA18-4536-BC3C-29B76D0B1C8B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013FF-9AE5-4BA6-8A6C-270E3AABFED6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49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35A98-9EC0-43C0-81E3-47351F306797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45409-EE06-4E69-BDE7-D6CFF6C7F37B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50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5E12-68DD-4517-AA02-6F3F92C5A1FA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533D-D874-4C15-AF57-CDE2CF660C8A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633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5C2726-C57E-4C05-A491-DD24D3B93206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81892-E5CE-4C21-A869-133020DBD649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83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A099-3EEA-48DB-AF90-3ED515CA2832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BB78-476B-4812-B643-206404C40BD8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13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AA2641-CB06-4BFD-95D8-AE1CB69C45D1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293CC3-EA50-4144-A91A-343CA9EBF5BD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304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9243-3426-441E-9DEE-568F021FC116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D84A-801D-42B2-87A8-A0A2118DA82E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41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43DBED-3EE3-4926-8E1D-488272922C80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92A4D4-8393-4A23-A0CE-200061F5841A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375865-B267-4EFD-A068-E797AB223631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789046-4F9A-4D97-9A1C-69DACAB7B063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133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CEB966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617A8F-AD92-4492-B03A-5AC4E166BF38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B1173-8AB9-4E81-965F-238BBF28C8CC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1583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70B4-F410-4E11-A706-9F8C717115CE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543F-7394-4135-9FA2-B88DBA505671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38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FBFB-AA18-4536-BC3C-29B76D0B1C8B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013FF-9AE5-4BA6-8A6C-270E3AABFED6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20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35A98-9EC0-43C0-81E3-47351F306797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45409-EE06-4E69-BDE7-D6CFF6C7F37B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11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5E12-68DD-4517-AA02-6F3F92C5A1FA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533D-D874-4C15-AF57-CDE2CF660C8A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956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5C2726-C57E-4C05-A491-DD24D3B93206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81892-E5CE-4C21-A869-133020DBD649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4722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A099-3EEA-48DB-AF90-3ED515CA2832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BB78-476B-4812-B643-206404C40BD8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22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AA2641-CB06-4BFD-95D8-AE1CB69C45D1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293CC3-EA50-4144-A91A-343CA9EBF5BD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066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9243-3426-441E-9DEE-568F021FC116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D84A-801D-42B2-87A8-A0A2118DA82E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9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43DBED-3EE3-4926-8E1D-488272922C80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92A4D4-8393-4A23-A0CE-200061F5841A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256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375865-B267-4EFD-A068-E797AB223631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789046-4F9A-4D97-9A1C-69DACAB7B063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860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CEB966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617A8F-AD92-4492-B03A-5AC4E166BF38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B1173-8AB9-4E81-965F-238BBF28C8CC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87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70B4-F410-4E11-A706-9F8C717115CE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543F-7394-4135-9FA2-B88DBA505671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472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FBFB-AA18-4536-BC3C-29B76D0B1C8B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013FF-9AE5-4BA6-8A6C-270E3AABFED6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3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36A9D2-F8F7-4FD8-9316-9053843B3661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5F91BE-6012-4A12-A5ED-5DDC270B1D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B4FD77-6E64-40C5-A0A2-5000417BCF0F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179B77-166C-40DD-AA5C-868148EDB65C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3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9666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B4FD77-6E64-40C5-A0A2-5000417BCF0F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179B77-166C-40DD-AA5C-868148EDB65C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2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9666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B4FD77-6E64-40C5-A0A2-5000417BCF0F}" type="datetimeFigureOut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31.10.2012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179B77-166C-40DD-AA5C-868148EDB65C}" type="slidenum">
              <a:rPr lang="ru-RU">
                <a:solidFill>
                  <a:srgbClr val="C9C2D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7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9666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5841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Комитет по образованию Администрации МО «Город Майкоп»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методическое объединение педагогов-психологов ОУ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424936" cy="2104257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Психолого-педагогические условия реализации ФГОС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Миллер Ю.А. директор МБОУ «Центр диагностики и консультирования»,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Педагог-психолог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8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340768"/>
            <a:ext cx="7772400" cy="4896544"/>
          </a:xfrm>
        </p:spPr>
        <p:txBody>
          <a:bodyPr>
            <a:normAutofit/>
          </a:bodyPr>
          <a:lstStyle/>
          <a:p>
            <a:pPr marR="228600" lvl="0" algn="l" fontAlgn="base">
              <a:lnSpc>
                <a:spcPts val="1425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Создание </a:t>
            </a: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СИСТЕМЫ психологического сопровождения </a:t>
            </a: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введения </a:t>
            </a: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новых стандартов в образовательный процесс</a:t>
            </a: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Разработка КРИТЕРИЕВ и МЕТОДОВ оценивания </a:t>
            </a:r>
            <a:r>
              <a:rPr lang="ru-RU" sz="2000" dirty="0" err="1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сформированности</a:t>
            </a: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метапредметных</a:t>
            </a: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и личностных компетенций</a:t>
            </a:r>
            <a: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Разработка СИСТЕМЫ повышения квалификации педагогов и просвещения родителей в вопросах формирования </a:t>
            </a:r>
            <a:r>
              <a:rPr lang="ru-RU" sz="2000" dirty="0" err="1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метапредметных</a:t>
            </a: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и личностных компетенций.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/>
            </a:r>
            <a:br>
              <a:rPr lang="ru-RU" sz="4800" dirty="0">
                <a:latin typeface="Calibri"/>
                <a:ea typeface="Calibri"/>
                <a:cs typeface="Times New Roman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1080120"/>
          </a:xfrm>
        </p:spPr>
        <p:txBody>
          <a:bodyPr/>
          <a:lstStyle/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Новые задачи 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психологов ОУ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7232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6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Профилактика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Диагностика индивидуальная и групповая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Консультирование индивидуальное и групповое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Развивающая работа индивидуальная и групповая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Составление индивидуального образовательного маршрута.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Коррекционная работа индивидуальная и групповая.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Психологическое просвещение и образование.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Виды работ и содержание деятельности 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8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психологического </a:t>
            </a:r>
            <a:r>
              <a:rPr lang="ru-RU" sz="28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сопровождения:</a:t>
            </a:r>
            <a:r>
              <a:rPr lang="ru-RU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989776"/>
          </a:xfrm>
        </p:spPr>
        <p:txBody>
          <a:bodyPr>
            <a:normAutofit fontScale="90000"/>
          </a:bodyPr>
          <a:lstStyle/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7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обеспечивает контроль за развитием учащихся</a:t>
            </a:r>
            <a: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дает оценку комфортности образовательной среды, уровню ее безопасности для детей</a:t>
            </a:r>
            <a: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принимает  участие в разработке образовательной программы образовательного учреждения</a:t>
            </a:r>
            <a: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проводит психологическое  проектирование, экспертизу и мониторинг условий и результатов образовательной деятельности</a:t>
            </a:r>
            <a: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прогнозирует  социальные риски  образовательного  процесса,  проводит профилактическую работу</a:t>
            </a:r>
            <a: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оказывает  качественную психолого-педагогическую и социальную помощь всем участникам образовательного процесса.</a:t>
            </a:r>
            <a:r>
              <a:rPr lang="ru-RU" sz="6000" dirty="0">
                <a:latin typeface="Calibri"/>
                <a:ea typeface="Calibri"/>
                <a:cs typeface="Times New Roman"/>
              </a:rPr>
              <a:t/>
            </a:r>
            <a:br>
              <a:rPr lang="ru-RU" sz="6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260648"/>
            <a:ext cx="6417734" cy="2116601"/>
          </a:xfrm>
        </p:spPr>
        <p:txBody>
          <a:bodyPr>
            <a:normAutofit/>
          </a:bodyPr>
          <a:lstStyle/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800" b="1" u="sng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Психолог в образовательном </a:t>
            </a:r>
            <a:endParaRPr lang="ru-RU" sz="2800" b="1" u="sng" dirty="0" smtClean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800" b="1" u="sng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процессе </a:t>
            </a:r>
            <a:r>
              <a:rPr lang="ru-RU" sz="2800" b="1" u="sng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в </a:t>
            </a:r>
            <a:endParaRPr lang="ru-RU" sz="2800" b="1" u="sng" dirty="0" smtClean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endParaRPr lang="ru-RU" sz="2800" b="1" u="sng" dirty="0" smtClean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endParaRPr lang="ru-RU" sz="2800" b="1" u="sng" dirty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800" b="1" u="sng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условиях </a:t>
            </a:r>
            <a:r>
              <a:rPr lang="ru-RU" sz="2800" b="1" u="sng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внедрения ФГОС: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0162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C2C2C"/>
                </a:solidFill>
                <a:latin typeface="Georgia"/>
                <a:ea typeface="Calibri"/>
                <a:cs typeface="Times New Roman"/>
              </a:rPr>
              <a:t>Психолого-педагогические условия </a:t>
            </a:r>
            <a:r>
              <a:rPr lang="ru-RU" sz="2800" dirty="0">
                <a:solidFill>
                  <a:srgbClr val="2C2C2C"/>
                </a:solidFill>
                <a:latin typeface="Georgia"/>
                <a:ea typeface="Calibri"/>
                <a:cs typeface="Times New Roman"/>
              </a:rPr>
              <a:t>реализации основной образовательной программы среднего (полного) общего образования должны </a:t>
            </a:r>
            <a:r>
              <a:rPr lang="ru-RU" sz="2800" dirty="0" smtClean="0">
                <a:solidFill>
                  <a:srgbClr val="2C2C2C"/>
                </a:solidFill>
                <a:latin typeface="Georgia"/>
                <a:ea typeface="Calibri"/>
                <a:cs typeface="Times New Roman"/>
              </a:rPr>
              <a:t>обеспечивать: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4176464"/>
          </a:xfrm>
        </p:spPr>
        <p:txBody>
          <a:bodyPr>
            <a:normAutofit fontScale="92500" lnSpcReduction="20000"/>
          </a:bodyPr>
          <a:lstStyle/>
          <a:p>
            <a:pPr algn="l" fontAlgn="base"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Georgia"/>
                <a:ea typeface="Times New Roman"/>
              </a:rPr>
              <a:t>— преемственность содержания и форм организации образовательного процесса по отношению к ступени основного общего образования;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 fontAlgn="base"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Georgia"/>
                <a:ea typeface="Times New Roman"/>
              </a:rPr>
              <a:t>— учёт специфики возрастного и психофизического развития обучающихся, в том числе особенностей подросткового и юношеского возраста;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 fontAlgn="base"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Georgia"/>
                <a:ea typeface="Times New Roman"/>
              </a:rPr>
              <a:t>— формирование и развитие психолого-педагогической компетентности обучающихся, педагогических и административных работников, родителей (законных представителей);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 fontAlgn="base"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Georgia"/>
                <a:ea typeface="Times New Roman"/>
              </a:rPr>
              <a:t>— вариативность направлений психолого-педагогического сопровождения участников образовательного процесса (сохранение и укрепление психического здоровья обучающихся, формирование ценности здоровья и безопасного образа жизни, развитие экологической культуры</a:t>
            </a:r>
            <a:r>
              <a:rPr lang="ru-RU" dirty="0" smtClean="0">
                <a:solidFill>
                  <a:schemeClr val="tx1"/>
                </a:solidFill>
                <a:latin typeface="Georgia"/>
                <a:ea typeface="Times New Roman"/>
              </a:rPr>
              <a:t>);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81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продолжение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920880" cy="5184576"/>
          </a:xfrm>
        </p:spPr>
        <p:txBody>
          <a:bodyPr/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диверсификацию уровней психолого-педагогического сопровождения (индивидуальный, групповой, уровень класса, уровень учреждения);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вариативность форм психолого-педагогического сопровождения участников образовательного процесса (профилактика, диагностика, консультирование, коррекционная работа, развивающая работа, просвещение, экспертиза).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algn="l" fontAlgn="base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Calibri"/>
                <a:ea typeface="Calibri"/>
                <a:cs typeface="Times New Roman"/>
              </a:rPr>
              <a:t> 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26" y="5512395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8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25144"/>
            <a:ext cx="7772400" cy="1524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Педагогика слепа без психологии, а психология мертва без педагогики.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Е.А. Ямбург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Всякий учитель ложен строить свою работу на психологии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Г. </a:t>
            </a:r>
            <a:r>
              <a:rPr lang="ru-RU" sz="2800" dirty="0" err="1" smtClean="0">
                <a:solidFill>
                  <a:schemeClr val="tx1"/>
                </a:solidFill>
              </a:rPr>
              <a:t>Мюнстерберг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41371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3.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4.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Проблемы педагога-психолога при введении ФГОС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1187450" y="928688"/>
            <a:ext cx="7599363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ФГОС начального общего образования утвержден приказом от </a:t>
            </a:r>
            <a:r>
              <a:rPr lang="ru-RU" sz="2400" b="1" u="sng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октября 2009 года №373</a:t>
            </a:r>
            <a:r>
              <a:rPr lang="ru-RU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(зарегистрирован Минюстом России 22.12. 2009 г. №15785)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ФГОС основного общего образования утвержден приказом от </a:t>
            </a:r>
            <a:r>
              <a:rPr lang="ru-RU" sz="2400" b="1" u="sng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декабря 2010 года №1897 </a:t>
            </a:r>
            <a:r>
              <a:rPr lang="ru-RU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(зарегистрирован Минюстом России 01.02.2011 г. №19644)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ФГОС среднего (полного) общего образования утвержден приказом от </a:t>
            </a:r>
            <a:r>
              <a:rPr lang="ru-RU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2400" b="1" u="sng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400" b="1" u="sng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мая 2012 года № 413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(зарегистрирован Минюстом России 07.06. 2012, рег. № 24480)</a:t>
            </a:r>
          </a:p>
        </p:txBody>
      </p:sp>
      <p:pic>
        <p:nvPicPr>
          <p:cNvPr id="9219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0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7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187450" y="1000125"/>
            <a:ext cx="73850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96863" algn="just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ru-RU" sz="2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основе ФГОС нового поколения лежит </a:t>
            </a:r>
            <a:r>
              <a:rPr lang="ru-RU" sz="28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системно-деятельностный подход</a:t>
            </a:r>
            <a:r>
              <a:rPr lang="ru-RU" sz="2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который основывается на теоретических положениях концепции Л.С. Выготского, А.Н. Леонтьева, Д.Б. Эльконина, П.Я. Гальперина, раскрывающих основные психологические закономерности процесса развивающего образования и структуру учебной деятельности учащихся с учетом общих закономерностей возрастного развития детей и подростков</a:t>
            </a: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1267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0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0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нового стандарта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новый </a:t>
            </a:r>
            <a:r>
              <a:rPr lang="ru-RU" sz="2800" b="1" dirty="0" smtClean="0">
                <a:solidFill>
                  <a:srgbClr val="CC0000"/>
                </a:solidFill>
                <a:cs typeface="Times New Roman" pitchFamily="18" charset="0"/>
              </a:rPr>
              <a:t>формат</a:t>
            </a: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стандарта (рамочный документ)</a:t>
            </a:r>
          </a:p>
          <a:p>
            <a:pPr marL="0" indent="0">
              <a:spcBef>
                <a:spcPct val="0"/>
              </a:spcBef>
              <a:buFontTx/>
              <a:buChar char="•"/>
            </a:pPr>
            <a:endParaRPr lang="ru-RU" sz="28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новое </a:t>
            </a:r>
            <a:r>
              <a:rPr lang="ru-RU" sz="2800" b="1" dirty="0" smtClean="0">
                <a:solidFill>
                  <a:srgbClr val="CC0000"/>
                </a:solidFill>
                <a:cs typeface="Times New Roman" pitchFamily="18" charset="0"/>
              </a:rPr>
              <a:t>содержание</a:t>
            </a: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стандарта (совокупность требований)</a:t>
            </a:r>
          </a:p>
          <a:p>
            <a:pPr marL="0" indent="0">
              <a:spcBef>
                <a:spcPct val="0"/>
              </a:spcBef>
              <a:buFontTx/>
              <a:buChar char="•"/>
            </a:pPr>
            <a:endParaRPr lang="ru-RU" sz="28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расширение </a:t>
            </a:r>
            <a:r>
              <a:rPr lang="ru-RU" sz="2800" b="1" dirty="0" smtClean="0">
                <a:solidFill>
                  <a:srgbClr val="CC0000"/>
                </a:solidFill>
                <a:cs typeface="Times New Roman" pitchFamily="18" charset="0"/>
              </a:rPr>
              <a:t>функций</a:t>
            </a: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и </a:t>
            </a:r>
            <a:r>
              <a:rPr lang="ru-RU" sz="2800" b="1" dirty="0" smtClean="0">
                <a:solidFill>
                  <a:srgbClr val="CC0000"/>
                </a:solidFill>
                <a:cs typeface="Times New Roman" pitchFamily="18" charset="0"/>
              </a:rPr>
              <a:t>пользователей</a:t>
            </a: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стандарта</a:t>
            </a:r>
          </a:p>
          <a:p>
            <a:pPr marL="0" indent="0">
              <a:spcBef>
                <a:spcPct val="0"/>
              </a:spcBef>
              <a:buFontTx/>
              <a:buChar char="•"/>
            </a:pPr>
            <a:endParaRPr lang="ru-RU" sz="28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новое методологическое </a:t>
            </a:r>
            <a:r>
              <a:rPr lang="ru-RU" sz="2800" b="1" dirty="0" smtClean="0">
                <a:solidFill>
                  <a:srgbClr val="CC0000"/>
                </a:solidFill>
                <a:cs typeface="Times New Roman" pitchFamily="18" charset="0"/>
              </a:rPr>
              <a:t>основание</a:t>
            </a: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  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 (системно - </a:t>
            </a:r>
            <a:r>
              <a:rPr lang="ru-RU" sz="2800" b="1" dirty="0" err="1" smtClean="0">
                <a:solidFill>
                  <a:schemeClr val="accent2"/>
                </a:solidFill>
                <a:cs typeface="Times New Roman" pitchFamily="18" charset="0"/>
              </a:rPr>
              <a:t>деятельностный</a:t>
            </a:r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   подход)</a:t>
            </a:r>
            <a:endParaRPr lang="ru-RU" sz="2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40160"/>
          </a:xfrm>
        </p:spPr>
        <p:txBody>
          <a:bodyPr/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4680520"/>
          </a:xfrm>
        </p:spPr>
        <p:txBody>
          <a:bodyPr/>
          <a:lstStyle/>
          <a:p>
            <a:pPr algn="l" fontAlgn="base">
              <a:spcAft>
                <a:spcPts val="1200"/>
              </a:spcAf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С введение новых образовательных стандартов, деятельность школьного психолога, как полноценного участника образовательного процесса, становится обязательной, конкретной и измеримой.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 fontAlgn="base">
              <a:spcAft>
                <a:spcPts val="1200"/>
              </a:spcAf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Приоритетным направлением новых образовательных стандартов является реализация развивающего потенциала образования. Актуальной задачей становится обеспечение развития универсальных учебных действий как собственно психологической составляющей ядра образования. 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89240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1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224136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15000"/>
              </a:lnSpc>
              <a:spcAft>
                <a:spcPts val="120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Роль психолога в условиях введения новых образовательных стандартов:</a:t>
            </a:r>
            <a:r>
              <a:rPr lang="ru-RU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92888" cy="4968552"/>
          </a:xfrm>
        </p:spPr>
        <p:txBody>
          <a:bodyPr>
            <a:normAutofit fontScale="85000" lnSpcReduction="10000"/>
          </a:bodyPr>
          <a:lstStyle/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индивидуализация образования;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реализация </a:t>
            </a:r>
            <a:r>
              <a:rPr lang="ru-RU" dirty="0" err="1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компетентностного</a:t>
            </a: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подхода;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учёт индивидуальных возрастных и психологических особенностей обучающихся;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формирование готовности обучающихся к выбору направления своей профессиональной деятельности в соответствии с личными интересами, индивидуальными особенностями  и способностями;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формирование установок на здоровый и безопасный образ жизни с целью  сохранения и укрепления физического, психологического и социального здоровья;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создание условий для профессиональной ориентации обучающихся через систему работы педагогов, психологов, социальных педагогов;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интеграция в общее образовательное пространство детей с ограниченными возможностями;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использование средств психолого-педагогической поддержки обучающихся и развитие консультационной помощи в их профессиональной ориентации, включающей диагностику профессиональных склонностей и профессионального потенциала обучающихся, их способностей и компетенций, необходимых для продолжения образования и выбора профессии;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вариативность направлений психолого-педагогического сопровождения участников образовательного процесса;</a:t>
            </a:r>
            <a:endParaRPr lang="ru-RU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продолжение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776864" cy="5040560"/>
          </a:xfrm>
        </p:spPr>
        <p:txBody>
          <a:bodyPr>
            <a:normAutofit fontScale="25000" lnSpcReduction="20000"/>
          </a:bodyPr>
          <a:lstStyle/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сохранение и укрепление психологического здоровья обучающихся;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формирование ценности здоровья и безопасного образа жизни;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мониторинг возможностей и способностей обучающихся, выявление и поддержка одаренных детей, детей с ограниченными возможностями здоровья;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психолого-педагогическая поддержка участников олимпиадного движения;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обеспечение осознанного и ответственного выбора дальнейшей профессиональной сферы деятельности;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формирование коммуникативных навыков в разновозрастной среде и среде сверстников. Поддержка детских объединений, ученического самоуправления;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учет специфики возрастного психофизического развития обучающихся, в том числе особенности перехода из младшего школьного возраста в подростковый;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формирование и развитие психолого-педагогической компетентности обучающихся, педагогических и административных работников, родительской общественности;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диверсификацию уровней психолого-педагогического сопровождения (индивидуальный, групповой, уровень класса, уровень учреждения);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l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вариативность форм психолого-педагогического сопровождения участников образовательного процесса (профилактика, диагностика, консультирование, коррекционная работа, развивающая работа, просвещение, экспертиза).</a:t>
            </a:r>
            <a:endParaRPr lang="ru-RU" sz="7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 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8010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/>
                <a:ea typeface="Times New Roman"/>
              </a:rPr>
              <a:t>Цель работы педагога-психолога</a:t>
            </a:r>
            <a:r>
              <a:rPr lang="ru-RU" sz="2800" dirty="0">
                <a:solidFill>
                  <a:schemeClr val="tx1"/>
                </a:solidFill>
                <a:latin typeface="Arial"/>
                <a:ea typeface="Times New Roman"/>
              </a:rPr>
              <a:t> –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6400800" cy="1800200"/>
          </a:xfrm>
        </p:spPr>
        <p:txBody>
          <a:bodyPr>
            <a:normAutofit/>
          </a:bodyPr>
          <a:lstStyle/>
          <a:p>
            <a:pPr algn="l" fontAlgn="base">
              <a:lnSpc>
                <a:spcPts val="1425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Методическое обеспечение всех участников образовательного процесса в вопросах осуществления психологического сопровождения развития младших школьников в соответствии с требованиями ФГОС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3176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1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916832"/>
            <a:ext cx="7772400" cy="4320480"/>
          </a:xfrm>
        </p:spPr>
        <p:txBody>
          <a:bodyPr/>
          <a:lstStyle/>
          <a:p>
            <a:pPr algn="l" fontAlgn="base">
              <a:lnSpc>
                <a:spcPts val="1425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616161"/>
                </a:solidFill>
                <a:latin typeface="Arial"/>
                <a:ea typeface="Times New Roman"/>
                <a:cs typeface="Times New Roman"/>
              </a:rPr>
              <a:t>- </a:t>
            </a:r>
            <a:br>
              <a:rPr lang="ru-RU" sz="2400" dirty="0" smtClean="0">
                <a:solidFill>
                  <a:srgbClr val="61616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rgbClr val="616161"/>
                </a:solidFill>
                <a:latin typeface="Arial"/>
                <a:ea typeface="Times New Roman"/>
                <a:cs typeface="Times New Roman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Составить пакет методических материалов по</a:t>
            </a:r>
            <a:b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психологическому сопровождению младших школьников – диагностике, разработке </a:t>
            </a:r>
            <a:b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индивидуального образовательного маршрута по результатам диагностики.</a:t>
            </a:r>
            <a:b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- Подобрать пакет материалов по работе с педагогами. </a:t>
            </a:r>
            <a:b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- Подобрать методические материалы по работе с родителями</a:t>
            </a:r>
            <a:r>
              <a:rPr lang="ru-RU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.</a:t>
            </a:r>
            <a:br>
              <a:rPr lang="ru-RU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/>
                <a:ea typeface="Times New Roman"/>
              </a:rPr>
              <a:t>Методические задачи:</a:t>
            </a:r>
            <a:r>
              <a:rPr lang="ru-RU" sz="2800" dirty="0">
                <a:solidFill>
                  <a:schemeClr val="tx1"/>
                </a:solidFill>
                <a:latin typeface="Arial"/>
                <a:ea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/>
                <a:ea typeface="Times New Roman"/>
              </a:rPr>
            </a:br>
            <a:endParaRPr lang="ru-RU" sz="2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61248"/>
            <a:ext cx="30559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74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</TotalTime>
  <Words>671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Волна</vt:lpstr>
      <vt:lpstr>Я</vt:lpstr>
      <vt:lpstr>1_Я</vt:lpstr>
      <vt:lpstr>2_Я</vt:lpstr>
      <vt:lpstr>Комитет по образованию Администрации МО «Город Майкоп» методическое объединение педагогов-психологов ОУ</vt:lpstr>
      <vt:lpstr>Презентация PowerPoint</vt:lpstr>
      <vt:lpstr>Презентация PowerPoint</vt:lpstr>
      <vt:lpstr>Основные характеристики нового стандарта</vt:lpstr>
      <vt:lpstr>ФГОС</vt:lpstr>
      <vt:lpstr>Роль психолога в условиях введения новых образовательных стандартов: </vt:lpstr>
      <vt:lpstr>продолжение</vt:lpstr>
      <vt:lpstr>Цель работы педагога-психолога – </vt:lpstr>
      <vt:lpstr>-  -Составить пакет методических материалов по  психологическому сопровождению младших школьников – диагностике, разработке  индивидуального образовательного маршрута по результатам диагностики.  - Подобрать пакет материалов по работе с педагогами.   - Подобрать методические материалы по работе с родителями.  </vt:lpstr>
      <vt:lpstr>      Создание СИСТЕМЫ психологического сопровождения  введения новых стандартов в образовательный процесс.  Разработка КРИТЕРИЕВ и МЕТОДОВ оценивания сформированности метапредметных и личностных компетенций.   Разработка СИСТЕМЫ повышения квалификации педагогов и просвещения родителей в вопросах формирования метапредметных и личностных компетенций. </vt:lpstr>
      <vt:lpstr>Виды работ и содержание деятельности   психологического сопровождения: </vt:lpstr>
      <vt:lpstr>обеспечивает контроль за развитием учащихся;  дает оценку комфортности образовательной среды, уровню ее безопасности для детей;  принимает  участие в разработке образовательной программы образовательного учреждения;  проводит психологическое  проектирование, экспертизу и мониторинг условий и результатов образовательной деятельности;  прогнозирует  социальные риски  образовательного  процесса,  проводит профилактическую работу;  оказывает  качественную психолого-педагогическую и социальную помощь всем участникам образовательного процесса. </vt:lpstr>
      <vt:lpstr>Психолого-педагогические условия реализации основной образовательной программы среднего (полного) общего образования должны обеспечивать:</vt:lpstr>
      <vt:lpstr>продолжение</vt:lpstr>
      <vt:lpstr>Педагогика слепа без психологии, а психология мертва без педагогики. Е.А. Ямбург</vt:lpstr>
      <vt:lpstr>1. 2. 3. 4.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образованию Администрации МО «Город Майкоп» методическое объединение педагогов-психологов ОУ</dc:title>
  <dc:creator>Позитроника</dc:creator>
  <cp:lastModifiedBy>Позитроника</cp:lastModifiedBy>
  <cp:revision>7</cp:revision>
  <dcterms:created xsi:type="dcterms:W3CDTF">2012-10-30T10:21:01Z</dcterms:created>
  <dcterms:modified xsi:type="dcterms:W3CDTF">2012-10-31T12:37:42Z</dcterms:modified>
</cp:coreProperties>
</file>