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78FE8-C589-4EEC-AF19-D84CB363C61A}" type="datetimeFigureOut">
              <a:rPr lang="ru-RU" smtClean="0"/>
              <a:t>27.10.2015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97B0F-F2F9-4DF3-888F-C623A4A17C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44382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78FE8-C589-4EEC-AF19-D84CB363C61A}" type="datetimeFigureOut">
              <a:rPr lang="ru-RU" smtClean="0"/>
              <a:t>27.10.2015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97B0F-F2F9-4DF3-888F-C623A4A17C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52190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78FE8-C589-4EEC-AF19-D84CB363C61A}" type="datetimeFigureOut">
              <a:rPr lang="ru-RU" smtClean="0"/>
              <a:t>27.10.2015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97B0F-F2F9-4DF3-888F-C623A4A17C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69285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78FE8-C589-4EEC-AF19-D84CB363C61A}" type="datetimeFigureOut">
              <a:rPr lang="ru-RU" smtClean="0"/>
              <a:t>27.10.2015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97B0F-F2F9-4DF3-888F-C623A4A17C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84330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78FE8-C589-4EEC-AF19-D84CB363C61A}" type="datetimeFigureOut">
              <a:rPr lang="ru-RU" smtClean="0"/>
              <a:t>27.10.2015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97B0F-F2F9-4DF3-888F-C623A4A17C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97193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78FE8-C589-4EEC-AF19-D84CB363C61A}" type="datetimeFigureOut">
              <a:rPr lang="ru-RU" smtClean="0"/>
              <a:t>27.10.2015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97B0F-F2F9-4DF3-888F-C623A4A17C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6428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78FE8-C589-4EEC-AF19-D84CB363C61A}" type="datetimeFigureOut">
              <a:rPr lang="ru-RU" smtClean="0"/>
              <a:t>27.10.2015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97B0F-F2F9-4DF3-888F-C623A4A17C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49264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78FE8-C589-4EEC-AF19-D84CB363C61A}" type="datetimeFigureOut">
              <a:rPr lang="ru-RU" smtClean="0"/>
              <a:t>27.10.2015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97B0F-F2F9-4DF3-888F-C623A4A17C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6856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78FE8-C589-4EEC-AF19-D84CB363C61A}" type="datetimeFigureOut">
              <a:rPr lang="ru-RU" smtClean="0"/>
              <a:t>27.10.2015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97B0F-F2F9-4DF3-888F-C623A4A17C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46813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78FE8-C589-4EEC-AF19-D84CB363C61A}" type="datetimeFigureOut">
              <a:rPr lang="ru-RU" smtClean="0"/>
              <a:t>27.10.2015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97B0F-F2F9-4DF3-888F-C623A4A17C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70267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78FE8-C589-4EEC-AF19-D84CB363C61A}" type="datetimeFigureOut">
              <a:rPr lang="ru-RU" smtClean="0"/>
              <a:t>27.10.2015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97B0F-F2F9-4DF3-888F-C623A4A17C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89430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78FE8-C589-4EEC-AF19-D84CB363C61A}" type="datetimeFigureOut">
              <a:rPr lang="ru-RU" smtClean="0"/>
              <a:t>27.10.2015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97B0F-F2F9-4DF3-888F-C623A4A17C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99251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78FE8-C589-4EEC-AF19-D84CB363C61A}" type="datetimeFigureOut">
              <a:rPr lang="ru-RU" smtClean="0"/>
              <a:t>27.10.2015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97B0F-F2F9-4DF3-888F-C623A4A17C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09808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F2478FE8-C589-4EEC-AF19-D84CB363C61A}" type="datetimeFigureOut">
              <a:rPr lang="ru-RU" smtClean="0"/>
              <a:t>27.10.2015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2697B0F-F2F9-4DF3-888F-C623A4A17C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26691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F2478FE8-C589-4EEC-AF19-D84CB363C61A}" type="datetimeFigureOut">
              <a:rPr lang="ru-RU" smtClean="0"/>
              <a:t>27.10.2015</a:t>
            </a:fld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2697B0F-F2F9-4DF3-888F-C623A4A17C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530829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  <p:sldLayoutId id="2147483735" r:id="rId5"/>
    <p:sldLayoutId id="2147483736" r:id="rId6"/>
    <p:sldLayoutId id="2147483737" r:id="rId7"/>
    <p:sldLayoutId id="2147483738" r:id="rId8"/>
    <p:sldLayoutId id="2147483739" r:id="rId9"/>
    <p:sldLayoutId id="2147483740" r:id="rId10"/>
    <p:sldLayoutId id="2147483741" r:id="rId11"/>
    <p:sldLayoutId id="2147483742" r:id="rId12"/>
    <p:sldLayoutId id="2147483743" r:id="rId13"/>
    <p:sldLayoutId id="2147483744" r:id="rId14"/>
  </p:sldLayoutIdLst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10001" y="363683"/>
            <a:ext cx="10572000" cy="2452253"/>
          </a:xfrm>
        </p:spPr>
        <p:txBody>
          <a:bodyPr/>
          <a:lstStyle/>
          <a:p>
            <a:pPr algn="ctr"/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Семинар-практикум</a:t>
            </a:r>
            <a:b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Организационная и практическая деятельность психолога в ситуации суицида/риска суицида несовершеннолетних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4145" y="2899063"/>
            <a:ext cx="5912428" cy="29925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4455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1402394"/>
          </a:xfrm>
        </p:spPr>
        <p:txBody>
          <a:bodyPr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 контрастирования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 давайте сравним твое положение с тем, что происходит у других людей. У многих все гораздо хуже, однако никто из них не собирается кончать жизнь самоубийством (в начале этой главы был приведен пример моей знакомой, преследуемой сплошными несчастьями в жизни).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60704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0000" y="447187"/>
            <a:ext cx="10571998" cy="1921939"/>
          </a:xfrm>
        </p:spPr>
        <p:txBody>
          <a:bodyPr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Использование имеющегося опыта решения проблем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Да, сейчас у тебя масса проблем. Но вспомни, что ты и ходить-то не сразу научился. А читать, писать, плавать, ездить на велосипеде… Но ведь все эти важные для своего времени проблемы ты решил? А почему же ты считаешь, что не справишься с теперешними? Ведь у тебя есть опыт решения проблем. Так воспользуйся им.</a:t>
            </a:r>
          </a:p>
          <a:p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108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1475130"/>
          </a:xfrm>
        </p:spPr>
        <p:txBody>
          <a:bodyPr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Уверенность в потенциале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Нужно постараться убедить человека в том, что он сильный и вполне сможет справиться с возникшими проблемами рациональным путем. Вселите в пострадавшего уверенность в его потенциале.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35366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0000" y="447187"/>
            <a:ext cx="10571998" cy="1443957"/>
          </a:xfrm>
        </p:spPr>
        <p:txBody>
          <a:bodyPr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Доведение до абсурда (перемена масштаба)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40547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Провокационный метод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Здесь главное — постараться заставить человека оправдываться, что он не такой, как о нем думают.</a:t>
            </a:r>
          </a:p>
        </p:txBody>
      </p:sp>
    </p:spTree>
    <p:extLst>
      <p:ext uri="{BB962C8B-B14F-4D97-AF65-F5344CB8AC3E}">
        <p14:creationId xmlns:p14="http://schemas.microsoft.com/office/powerpoint/2010/main" val="2281566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Позитивное будущее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(терапия надеждой)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Человек всегда откликается на надежды — такова его суть. Надежда — всегда впереди: лето, новые возможности, светлое будущее, подлинная демократия… В принципе, человека можно всю жизнь «кормить надеждами»:</a:t>
            </a: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8524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Иные приемы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1" dirty="0" smtClean="0"/>
              <a:t>Структурирование</a:t>
            </a:r>
            <a:endParaRPr lang="ru-RU" dirty="0" smtClean="0"/>
          </a:p>
          <a:p>
            <a:pPr marL="0" indent="0">
              <a:buNone/>
            </a:pPr>
            <a:r>
              <a:rPr lang="ru-RU" b="1" dirty="0" smtClean="0"/>
              <a:t>Помощь другим</a:t>
            </a:r>
          </a:p>
          <a:p>
            <a:pPr marL="0" indent="0">
              <a:buNone/>
            </a:pPr>
            <a:r>
              <a:rPr lang="ru-RU" b="1" dirty="0"/>
              <a:t>Расширение круга интересов</a:t>
            </a: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7315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1360830"/>
          </a:xfrm>
        </p:spPr>
        <p:txBody>
          <a:bodyPr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Кризисное вмешательство при высоком риске суицида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Информация ( администрация, классный руководитель, родитель)</a:t>
            </a:r>
          </a:p>
          <a:p>
            <a:pPr marL="0" indent="0"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Кризисная психологическая помощь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5362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0000" y="447187"/>
            <a:ext cx="10571998" cy="1412785"/>
          </a:xfrm>
        </p:spPr>
        <p:txBody>
          <a:bodyPr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Алгоритм действия психолога в ситуации суицида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Установление контакта психологов с ответственными лицами, сбор информации, оценка ситуации.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Выявление группы риска и оказание экстренной психологической помощи.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Диагностика, групповые формы работы, 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4218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Суицид причиняет семье больше боли, чем любая другая смерть, и его труднее принять.</a:t>
            </a:r>
          </a:p>
          <a:p>
            <a:pPr mar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Близкий человек страдает от чувств вины и стыда, которые мешают естественному переживанию горя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2860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Упражнение «Убеди меня»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Один участник из пары перечисляет 3 положительных и три отрицательных качества. Задача второго переформулировать эти три отрицательные качества так, чтобы первый участник был согласен с этими формулировками или утверждениями, найдя для себя какой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нибудь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ресурс.</a:t>
            </a:r>
          </a:p>
          <a:p>
            <a:pPr marL="0" indent="0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целью поиска выхода из критической ситуации психолог может применять различные приемы. Основное — сориентировать потенциального самоубийцу на поиски выхода из критических ситуаций или (что более реально) на изменение его отношения к ним. И здесь существует целый ряд действенных приемов.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5809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0000" y="447187"/>
            <a:ext cx="10571998" cy="1464739"/>
          </a:xfrm>
        </p:spPr>
        <p:txBody>
          <a:bodyPr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Выслушивание («вентиляция мозгов»)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Это самый первый и самый главный прием. На просьбу объяснить причину выхода на суицидное решение проблем, человек эмоционально выплескивает весь обрушившийся на него жизненный негатив (нелады в личной жизни, неудачи в бизнесе, конфликт с начальством, плохое самочувствие…). Он выговаривается, ему становится легче, и мысли о самоубийстве отступают на второй план. Идея выслушивания состоит в том, чтобы человек, во-первых, высказался и тем самым «облегчил душу», чего иногда бывает достаточно для облегчения его состояния; во-вторых, сам нашел альтернативное решение своих проблем.</a:t>
            </a: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3716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0000" y="447187"/>
            <a:ext cx="10571998" cy="1901157"/>
          </a:xfrm>
        </p:spPr>
        <p:txBody>
          <a:bodyPr/>
          <a:lstStyle/>
          <a:p>
            <a:pPr algn="ctr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Банализация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(снятие синдрома исключительности)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Человек обычно склонен думать, что его проблемы — это нечто совершенно исключительное, из ряда вон выходящий случай, и человечество еще не нашло, как с ними справиться. Если просто указать ему, что у многих людей такие же проблемы и у многих витают такие же мысли, однако они и не думают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претворять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их в действие (то есть обесценить ситуацию, сделать ее обычной, заурядной), то человек успокаивается (он не одинок со своими негативами и сомнениями).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92039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7766" y="696569"/>
            <a:ext cx="10571998" cy="1525717"/>
          </a:xfrm>
        </p:spPr>
        <p:txBody>
          <a:bodyPr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Эстетический подход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Очень действенный, хотя и довольно примитивный способ воздействия на красивых, ухоженных женщин, следящих за своим внешним видом. Нужно рассказать им, как они будут выглядеть в случае того или иного варианта самоубийства. Наглотается таблеток — синюшный цвет лица и тела, вокруг следы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рво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-ты… Повесится — головка набок, язык высунут, под телом лужа мочи (сфинктер перестает выполнять свою функцию)… И так далее по каждому варианту самоубийства.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33442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1568648"/>
          </a:xfrm>
        </p:spPr>
        <p:txBody>
          <a:bodyPr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Напоминание о родителях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 ведь родители твои еще живы. Ты подумал, как они воспримут твое самоубийство, как им будет горько и обидно? Представь себе, что твой ребенок так кончает свою жизнь. Что бы ты чувствовал? Да и вообще противоестественно, когда родители переживают своих детей. Конечно, бывают и несчастные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случаи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и тяжелые болезни — тогда все понятно. Но твое самоубийство для них будет настоящим шоком. И еще — не забывай, что на Руси испокон веков считалось, что самоубийство — величайший грех. Самоубийц запрещается отпевать в церкви, а хоронят их только за кладбищенской оградой.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91078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0000" y="447187"/>
            <a:ext cx="10571998" cy="1381613"/>
          </a:xfrm>
        </p:spPr>
        <p:txBody>
          <a:bodyPr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Взгляд из будущего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обесценивание ситуации в масштабах жизни) 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18712" y="2192483"/>
            <a:ext cx="10554574" cy="3666316"/>
          </a:xfrm>
        </p:spPr>
        <p:txBody>
          <a:bodyPr/>
          <a:lstStyle/>
          <a:p>
            <a:pPr marL="0" indent="0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примерах из своей жизни можно показать, что, оглядываясь назад, и вы страдали и портили себе и другим нервы из-за какой-то ерунды. Предложите посмотреть на происходящее из будущего, отступя года на два. Человек, возможно, и сам будет удивлен малым масштабом своих сегодняшних невзгод по сравнению с той жизнью, которая уже прожита. Можно напомнить и выражение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Екклезиаста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«Все — суета сует и томление духа».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44202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0000" y="447187"/>
            <a:ext cx="10571998" cy="1464739"/>
          </a:xfrm>
        </p:spPr>
        <p:txBody>
          <a:bodyPr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Взвешивание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Да, можно согласиться, что у человека сейчас все плохо — его преследуют сплошные неудачи. Но предложите ему положить на одну чашу весов все плохое, что с ним происходило и происходит, а на другую — позитив из прошлой жизни: он и спортом с успехом занимался, окончил институт, защитил диссертацию, добился успехов в своей профессии… Семья, дети…</a:t>
            </a:r>
          </a:p>
          <a:p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2753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Цитаты">
  <a:themeElements>
    <a:clrScheme name="Цитаты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Цитаты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Цитаты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TM03457503[[fn=Цитируемая]]</Template>
  <TotalTime>48</TotalTime>
  <Words>933</Words>
  <Application>Microsoft Office PowerPoint</Application>
  <PresentationFormat>Широкоэкранный</PresentationFormat>
  <Paragraphs>42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2" baseType="lpstr">
      <vt:lpstr>Century Gothic</vt:lpstr>
      <vt:lpstr>Times New Roman</vt:lpstr>
      <vt:lpstr>Wingdings 2</vt:lpstr>
      <vt:lpstr>Цитаты</vt:lpstr>
      <vt:lpstr>Семинар-практикум Организационная и практическая деятельность психолога в ситуации суицида/риска суицида несовершеннолетних</vt:lpstr>
      <vt:lpstr>Презентация PowerPoint</vt:lpstr>
      <vt:lpstr>Упражнение «Убеди меня»</vt:lpstr>
      <vt:lpstr>Выслушивание («вентиляция мозгов») </vt:lpstr>
      <vt:lpstr>Банализация (снятие синдрома исключительности) </vt:lpstr>
      <vt:lpstr>Эстетический подход </vt:lpstr>
      <vt:lpstr>Напоминание о родителях </vt:lpstr>
      <vt:lpstr>Взгляд из будущего  (обесценивание ситуации в масштабах жизни) </vt:lpstr>
      <vt:lpstr>Взвешивание </vt:lpstr>
      <vt:lpstr>Метод контрастирования </vt:lpstr>
      <vt:lpstr>Использование имеющегося опыта решения проблем </vt:lpstr>
      <vt:lpstr>Уверенность в потенциале </vt:lpstr>
      <vt:lpstr>Доведение до абсурда (перемена масштаба) </vt:lpstr>
      <vt:lpstr>Провокационный метод</vt:lpstr>
      <vt:lpstr>Позитивное будущее</vt:lpstr>
      <vt:lpstr>Иные приемы</vt:lpstr>
      <vt:lpstr>Кризисное вмешательство при высоком риске суицида</vt:lpstr>
      <vt:lpstr>Алгоритм действия психолога в ситуации суицида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Семинар-практикум Организационная и практическая деятельность психолога в ситуации суицида/риска суицида несовершеннолетних</dc:title>
  <dc:creator>Admin</dc:creator>
  <cp:lastModifiedBy>Admin</cp:lastModifiedBy>
  <cp:revision>7</cp:revision>
  <dcterms:created xsi:type="dcterms:W3CDTF">2015-10-21T09:59:54Z</dcterms:created>
  <dcterms:modified xsi:type="dcterms:W3CDTF">2015-10-27T09:12:24Z</dcterms:modified>
</cp:coreProperties>
</file>