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Лист2!$A$1:$A$10</c:f>
              <c:strCache>
                <c:ptCount val="10"/>
                <c:pt idx="0">
                  <c:v>добрый</c:v>
                </c:pt>
                <c:pt idx="1">
                  <c:v>понимающий</c:v>
                </c:pt>
                <c:pt idx="2">
                  <c:v>веселый</c:v>
                </c:pt>
                <c:pt idx="3">
                  <c:v>умный</c:v>
                </c:pt>
                <c:pt idx="4">
                  <c:v>справедливый</c:v>
                </c:pt>
                <c:pt idx="5">
                  <c:v>образованный</c:v>
                </c:pt>
                <c:pt idx="6">
                  <c:v>интересный</c:v>
                </c:pt>
                <c:pt idx="7">
                  <c:v>в меру строгий</c:v>
                </c:pt>
                <c:pt idx="8">
                  <c:v>красивый</c:v>
                </c:pt>
                <c:pt idx="9">
                  <c:v>любящий свой предмет</c:v>
                </c:pt>
              </c:strCache>
            </c:strRef>
          </c:cat>
          <c:val>
            <c:numRef>
              <c:f>Лист2!$B$1:$B$10</c:f>
              <c:numCache>
                <c:formatCode>General</c:formatCode>
                <c:ptCount val="10"/>
                <c:pt idx="0">
                  <c:v>78</c:v>
                </c:pt>
                <c:pt idx="1">
                  <c:v>43</c:v>
                </c:pt>
                <c:pt idx="2">
                  <c:v>19</c:v>
                </c:pt>
                <c:pt idx="3">
                  <c:v>37</c:v>
                </c:pt>
                <c:pt idx="4">
                  <c:v>21</c:v>
                </c:pt>
                <c:pt idx="5">
                  <c:v>15</c:v>
                </c:pt>
                <c:pt idx="6">
                  <c:v>11</c:v>
                </c:pt>
                <c:pt idx="7">
                  <c:v>15</c:v>
                </c:pt>
                <c:pt idx="8">
                  <c:v>13</c:v>
                </c:pt>
                <c:pt idx="9">
                  <c:v>14</c:v>
                </c:pt>
              </c:numCache>
            </c:numRef>
          </c:val>
        </c:ser>
        <c:shape val="box"/>
        <c:axId val="74558080"/>
        <c:axId val="74879744"/>
        <c:axId val="0"/>
      </c:bar3DChart>
      <c:catAx>
        <c:axId val="74558080"/>
        <c:scaling>
          <c:orientation val="minMax"/>
        </c:scaling>
        <c:axPos val="b"/>
        <c:tickLblPos val="nextTo"/>
        <c:crossAx val="74879744"/>
        <c:crosses val="autoZero"/>
        <c:auto val="1"/>
        <c:lblAlgn val="ctr"/>
        <c:lblOffset val="100"/>
      </c:catAx>
      <c:valAx>
        <c:axId val="74879744"/>
        <c:scaling>
          <c:orientation val="minMax"/>
        </c:scaling>
        <c:axPos val="l"/>
        <c:majorGridlines/>
        <c:numFmt formatCode="General" sourceLinked="1"/>
        <c:tickLblPos val="nextTo"/>
        <c:crossAx val="7455808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strRef>
              <c:f>Лист3!$A$1:$A$9</c:f>
              <c:strCache>
                <c:ptCount val="9"/>
                <c:pt idx="0">
                  <c:v>злым</c:v>
                </c:pt>
                <c:pt idx="1">
                  <c:v>грубым</c:v>
                </c:pt>
                <c:pt idx="2">
                  <c:v>необразованным</c:v>
                </c:pt>
                <c:pt idx="3">
                  <c:v>строгим</c:v>
                </c:pt>
                <c:pt idx="4">
                  <c:v>не отыгрываться</c:v>
                </c:pt>
                <c:pt idx="5">
                  <c:v>нервным</c:v>
                </c:pt>
                <c:pt idx="6">
                  <c:v>не разделять на плохих</c:v>
                </c:pt>
                <c:pt idx="7">
                  <c:v>агрессивным</c:v>
                </c:pt>
                <c:pt idx="8">
                  <c:v>унылым</c:v>
                </c:pt>
              </c:strCache>
            </c:strRef>
          </c:cat>
          <c:val>
            <c:numRef>
              <c:f>Лист3!$B$1:$B$9</c:f>
              <c:numCache>
                <c:formatCode>General</c:formatCode>
                <c:ptCount val="9"/>
                <c:pt idx="0">
                  <c:v>33</c:v>
                </c:pt>
                <c:pt idx="1">
                  <c:v>16</c:v>
                </c:pt>
                <c:pt idx="2">
                  <c:v>14</c:v>
                </c:pt>
                <c:pt idx="3">
                  <c:v>10</c:v>
                </c:pt>
                <c:pt idx="4">
                  <c:v>10</c:v>
                </c:pt>
                <c:pt idx="5">
                  <c:v>9</c:v>
                </c:pt>
                <c:pt idx="6">
                  <c:v>6</c:v>
                </c:pt>
                <c:pt idx="7">
                  <c:v>11</c:v>
                </c:pt>
                <c:pt idx="8">
                  <c:v>7</c:v>
                </c:pt>
              </c:numCache>
            </c:numRef>
          </c:val>
        </c:ser>
        <c:shape val="cylinder"/>
        <c:axId val="65016192"/>
        <c:axId val="72528256"/>
        <c:axId val="0"/>
      </c:bar3DChart>
      <c:catAx>
        <c:axId val="65016192"/>
        <c:scaling>
          <c:orientation val="minMax"/>
        </c:scaling>
        <c:axPos val="b"/>
        <c:tickLblPos val="nextTo"/>
        <c:crossAx val="72528256"/>
        <c:crosses val="autoZero"/>
        <c:auto val="1"/>
        <c:lblAlgn val="ctr"/>
        <c:lblOffset val="100"/>
      </c:catAx>
      <c:valAx>
        <c:axId val="72528256"/>
        <c:scaling>
          <c:orientation val="minMax"/>
        </c:scaling>
        <c:axPos val="l"/>
        <c:majorGridlines/>
        <c:numFmt formatCode="General" sourceLinked="1"/>
        <c:tickLblPos val="nextTo"/>
        <c:crossAx val="6501619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B2375-0FE0-451B-B884-240C7DE719D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C4D68-F348-49BB-8D7C-20293D115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 по образованию Администрации 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«Город Майкоп»</a:t>
            </a:r>
            <a:b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«Центр диагностики и консультирования»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632848" cy="32899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Феномен школьного насилия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Миллер Ю.А., директор, педагог-психолог МБОУ «ЦДК Локус»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amsung\Pictures\дети\насилие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996952"/>
            <a:ext cx="2592288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Учащиеся начальной школы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 учителя привлекательный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Объективный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вызывает тревоги, страхов (в большинстве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случаев)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Добрый, отзывчивый, слышащий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Коммуникабельный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женским началом и чувством юмора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Учащиеся 7-8 классов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974"/>
          <a:ext cx="8229600" cy="5184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11560" y="548680"/>
          <a:ext cx="763284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Учащиеся 10-11 классов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Желтый – доброта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Красный – открытость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Зеленый- профессионализм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Оранжевый- порядочность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Розовый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честность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Черный- грубость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Серый- равнодушие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Коричневый- наличие любимчиков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Фиолетовый- безграмотность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Синий- лицемерие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Профилактика насилия в школе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педагогами по обучению ненасильственных способов коммуникации, по развитию доброго отношения к ребенку.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amsung\Pictures\2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356992"/>
            <a:ext cx="2520280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Физическое насилие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физической силы по отношению к ученику, в результате чего возможно нанесение физической травмы.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( избиение, нанесение удара, шлепки, подзатыльники и т.д.)</a:t>
            </a: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Samsung\Pictures\дети\насилие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861048"/>
            <a:ext cx="2160240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Жертвы школьного насилия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Физические недостатки,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Особенности поведения,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Особенности внешности,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Страх перед школой,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Отсутствие опыта в жизни коллектива,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Болезни,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Низкий интеллект и трудности в обучении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школьного насилия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Авторитарный стиль общения с учеником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Непосильное требование непосильных программ, направленных  в основном на развитие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 descr="C:\Users\Samsung\Pictures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861048"/>
            <a:ext cx="252028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Традиции школьной среды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психоэмоциональный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фон учреждения,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«политическая» система учреждения образования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Особенности отношения педагогов к ученикам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взаимоотношений внутри классного коллектива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общепризнанных социальных ролей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Традиции в социуме, пропагандируемые СМИ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личности учителя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Нелюбовь к детям, своей работе,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Неудовлетворенность своей работой,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Низкий уровень социальных навыков,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со здоровьем,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Незнание других способов работы с непослушными детьми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трудных (конфликтных) ситуаций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Samsung\Pictures\school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3556" y="332656"/>
            <a:ext cx="2502899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Формы психологического насилия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(со стороны  учителя)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Оскорбления</a:t>
            </a: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Несправедливые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обвинения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Издевки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Запугивания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Невнимание к нуждам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Демонстрация чего- либо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психологического насилия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(со стороны  учителя)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Подавление педагогом инициативы учеников,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Наказание за неправильный ответ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Некорректные замечания педагога по поводу внешнего вида, манер ребенка,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Прерывание речи учащихся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Насильственное требование к учащимся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Давать ответы на поставленные вопросы,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Привилегированное отношение к заискивающим учащимся,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Унизительные оскорбления,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Интонация,  тон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F:\насилие\315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852937"/>
            <a:ext cx="1728192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 учителя у современных учеников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 носит субъективный характер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Приняло участие более 500 детей из 7 ОУ города (3 класс, 7-8 классы, 10-11 классы)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Samsung\Pictures\329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861048"/>
            <a:ext cx="1902718" cy="2160240"/>
          </a:xfrm>
          <a:prstGeom prst="rect">
            <a:avLst/>
          </a:prstGeom>
          <a:noFill/>
        </p:spPr>
      </p:pic>
      <p:pic>
        <p:nvPicPr>
          <p:cNvPr id="1030" name="Picture 6" descr="C:\Users\Samsung\Pictures\head_f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581128"/>
            <a:ext cx="2124075" cy="1409700"/>
          </a:xfrm>
          <a:prstGeom prst="rect">
            <a:avLst/>
          </a:prstGeom>
          <a:noFill/>
        </p:spPr>
      </p:pic>
      <p:pic>
        <p:nvPicPr>
          <p:cNvPr id="1031" name="Picture 7" descr="C:\Users\Samsung\Pictures\school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933056"/>
            <a:ext cx="2785492" cy="2071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338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Комитет по образованию Администрации  МО «Город Майкоп» МБОУ «Центр диагностики и консультирования»</vt:lpstr>
      <vt:lpstr>Физическое насилие</vt:lpstr>
      <vt:lpstr>Жертвы школьного насилия</vt:lpstr>
      <vt:lpstr>Формы школьного насилия</vt:lpstr>
      <vt:lpstr>Традиции школьной среды</vt:lpstr>
      <vt:lpstr>Причины</vt:lpstr>
      <vt:lpstr>Формы психологического насилия (со стороны  учителя)</vt:lpstr>
      <vt:lpstr>Формы психологического насилия (со стороны  учителя)</vt:lpstr>
      <vt:lpstr>Образ учителя у современных учеников</vt:lpstr>
      <vt:lpstr>Учащиеся начальной школы</vt:lpstr>
      <vt:lpstr>Учащиеся 7-8 классов</vt:lpstr>
      <vt:lpstr>Слайд 12</vt:lpstr>
      <vt:lpstr>Учащиеся 10-11 классов</vt:lpstr>
      <vt:lpstr>Профилактика насилия в школе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по образованию Администрации  МО «Город Майкоп» МБОУ «Центр диагностики и консультирования»</dc:title>
  <dc:creator>Samsung</dc:creator>
  <cp:lastModifiedBy>Samsung</cp:lastModifiedBy>
  <cp:revision>17</cp:revision>
  <dcterms:created xsi:type="dcterms:W3CDTF">2014-10-21T06:15:38Z</dcterms:created>
  <dcterms:modified xsi:type="dcterms:W3CDTF">2014-10-22T12:37:13Z</dcterms:modified>
</cp:coreProperties>
</file>