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9467C-7028-4818-802E-EBCDAC91CA1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FF871-BCF2-4965-B0CD-33B40980E1F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Поисковый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7991EBC-0403-407D-96F1-70F2BE30B51F}" type="parTrans" cxnId="{85D2E205-D38A-4A5C-AF05-2BE0373E0892}">
      <dgm:prSet/>
      <dgm:spPr/>
      <dgm:t>
        <a:bodyPr/>
        <a:lstStyle/>
        <a:p>
          <a:endParaRPr lang="ru-RU"/>
        </a:p>
      </dgm:t>
    </dgm:pt>
    <dgm:pt modelId="{D8AC7CB4-70B4-4C3B-84B3-B1D21B85293F}" type="sibTrans" cxnId="{85D2E205-D38A-4A5C-AF05-2BE0373E0892}">
      <dgm:prSet/>
      <dgm:spPr/>
      <dgm:t>
        <a:bodyPr/>
        <a:lstStyle/>
        <a:p>
          <a:endParaRPr lang="ru-RU"/>
        </a:p>
      </dgm:t>
    </dgm:pt>
    <dgm:pt modelId="{E0FD5848-EDEA-4C31-8133-C9EA6A27A0F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организация совместного с подростком  поиска причин возникновения проблемы, возможных последствий ее сохранения (или преодоления); взгляд со стороны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9469FC-1FBD-4C0E-9137-0ED7AE8ADE9B}" type="parTrans" cxnId="{A6BB4E6C-045F-4551-8CEA-4D22E116048B}">
      <dgm:prSet/>
      <dgm:spPr/>
      <dgm:t>
        <a:bodyPr/>
        <a:lstStyle/>
        <a:p>
          <a:endParaRPr lang="ru-RU"/>
        </a:p>
      </dgm:t>
    </dgm:pt>
    <dgm:pt modelId="{C7D2EA9A-CE80-4B45-BA2A-7BEDAC18CFBE}" type="sibTrans" cxnId="{A6BB4E6C-045F-4551-8CEA-4D22E116048B}">
      <dgm:prSet/>
      <dgm:spPr/>
      <dgm:t>
        <a:bodyPr/>
        <a:lstStyle/>
        <a:p>
          <a:endParaRPr lang="ru-RU"/>
        </a:p>
      </dgm:t>
    </dgm:pt>
    <dgm:pt modelId="{606466DA-4BF0-4E21-8C87-3BD8279AB57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Договорный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5091692-F369-40AB-AABD-65020146C9D3}" type="parTrans" cxnId="{A7FE077A-6D1E-4D6D-A358-6B9FBCDA3130}">
      <dgm:prSet/>
      <dgm:spPr/>
      <dgm:t>
        <a:bodyPr/>
        <a:lstStyle/>
        <a:p>
          <a:endParaRPr lang="ru-RU"/>
        </a:p>
      </dgm:t>
    </dgm:pt>
    <dgm:pt modelId="{845A61CA-C00A-4E20-859D-AC7EDF18206B}" type="sibTrans" cxnId="{A7FE077A-6D1E-4D6D-A358-6B9FBCDA3130}">
      <dgm:prSet/>
      <dgm:spPr/>
      <dgm:t>
        <a:bodyPr/>
        <a:lstStyle/>
        <a:p>
          <a:endParaRPr lang="ru-RU"/>
        </a:p>
      </dgm:t>
    </dgm:pt>
    <dgm:pt modelId="{B79B1BCC-9AEC-4C52-B4E9-6FB03F563F8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проектирование действий педагога и подростка (разделение функций и ответственности по решению проблемы)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E9DD741-F73E-4717-998E-675395D440EC}" type="parTrans" cxnId="{806EB582-8B04-4315-9926-79FE3BBB5171}">
      <dgm:prSet/>
      <dgm:spPr/>
      <dgm:t>
        <a:bodyPr/>
        <a:lstStyle/>
        <a:p>
          <a:endParaRPr lang="ru-RU"/>
        </a:p>
      </dgm:t>
    </dgm:pt>
    <dgm:pt modelId="{16760C44-F3B6-4154-9106-235CB2D3778F}" type="sibTrans" cxnId="{806EB582-8B04-4315-9926-79FE3BBB5171}">
      <dgm:prSet/>
      <dgm:spPr/>
      <dgm:t>
        <a:bodyPr/>
        <a:lstStyle/>
        <a:p>
          <a:endParaRPr lang="ru-RU"/>
        </a:p>
      </dgm:t>
    </dgm:pt>
    <dgm:pt modelId="{4E2AD3EF-FF4C-493C-9D3C-E92497E3C94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E08B20-A6C2-4A0B-AE9D-50FE531F2852}" type="parTrans" cxnId="{FAEC0D61-C907-4126-A395-47F9B292ED1B}">
      <dgm:prSet/>
      <dgm:spPr/>
      <dgm:t>
        <a:bodyPr/>
        <a:lstStyle/>
        <a:p>
          <a:endParaRPr lang="ru-RU"/>
        </a:p>
      </dgm:t>
    </dgm:pt>
    <dgm:pt modelId="{8229950F-4199-4D9B-B682-A3A8A3AE326C}" type="sibTrans" cxnId="{FAEC0D61-C907-4126-A395-47F9B292ED1B}">
      <dgm:prSet/>
      <dgm:spPr/>
      <dgm:t>
        <a:bodyPr/>
        <a:lstStyle/>
        <a:p>
          <a:endParaRPr lang="ru-RU"/>
        </a:p>
      </dgm:t>
    </dgm:pt>
    <dgm:pt modelId="{682BE2B7-6238-45FA-A789-75D82E30A75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для обеспечения успеха педагог  должен поддержать подростка и морально - психологически, и, если надо, прямо защищать его интересы и права перед сверстниками, родителями, учителями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8F767F1-C22D-4C78-B48E-3E0774B4A7B1}" type="parTrans" cxnId="{6312F45F-DCE0-4C78-859F-83A0A091873F}">
      <dgm:prSet/>
      <dgm:spPr/>
      <dgm:t>
        <a:bodyPr/>
        <a:lstStyle/>
        <a:p>
          <a:endParaRPr lang="ru-RU"/>
        </a:p>
      </dgm:t>
    </dgm:pt>
    <dgm:pt modelId="{1EAE36A0-C499-4A3E-B029-7413B4A995DE}" type="sibTrans" cxnId="{6312F45F-DCE0-4C78-859F-83A0A091873F}">
      <dgm:prSet/>
      <dgm:spPr/>
      <dgm:t>
        <a:bodyPr/>
        <a:lstStyle/>
        <a:p>
          <a:endParaRPr lang="ru-RU"/>
        </a:p>
      </dgm:t>
    </dgm:pt>
    <dgm:pt modelId="{B8DDCC74-748C-47C8-8851-293477D4883A}" type="pres">
      <dgm:prSet presAssocID="{8909467C-7028-4818-802E-EBCDAC91CA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9C2B60-39CC-4FFA-9817-A8D798572407}" type="pres">
      <dgm:prSet presAssocID="{4E2AD3EF-FF4C-493C-9D3C-E92497E3C940}" presName="boxAndChildren" presStyleCnt="0"/>
      <dgm:spPr/>
    </dgm:pt>
    <dgm:pt modelId="{C4AAB2A4-7AA0-4B4C-8B4F-2D7FC666838C}" type="pres">
      <dgm:prSet presAssocID="{4E2AD3EF-FF4C-493C-9D3C-E92497E3C940}" presName="parentTextBox" presStyleLbl="node1" presStyleIdx="0" presStyleCnt="3"/>
      <dgm:spPr/>
      <dgm:t>
        <a:bodyPr/>
        <a:lstStyle/>
        <a:p>
          <a:endParaRPr lang="ru-RU"/>
        </a:p>
      </dgm:t>
    </dgm:pt>
    <dgm:pt modelId="{8E4E96DA-A914-4FEF-AEDC-E8144237320E}" type="pres">
      <dgm:prSet presAssocID="{4E2AD3EF-FF4C-493C-9D3C-E92497E3C940}" presName="entireBox" presStyleLbl="node1" presStyleIdx="0" presStyleCnt="3"/>
      <dgm:spPr/>
      <dgm:t>
        <a:bodyPr/>
        <a:lstStyle/>
        <a:p>
          <a:endParaRPr lang="ru-RU"/>
        </a:p>
      </dgm:t>
    </dgm:pt>
    <dgm:pt modelId="{0A55025D-97F3-4052-A493-37262C961AA3}" type="pres">
      <dgm:prSet presAssocID="{4E2AD3EF-FF4C-493C-9D3C-E92497E3C940}" presName="descendantBox" presStyleCnt="0"/>
      <dgm:spPr/>
    </dgm:pt>
    <dgm:pt modelId="{BD06ED65-6C55-4150-99CF-83152BA4D884}" type="pres">
      <dgm:prSet presAssocID="{682BE2B7-6238-45FA-A789-75D82E30A759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39BBC-DB00-4F72-9D23-2D9E9331262E}" type="pres">
      <dgm:prSet presAssocID="{845A61CA-C00A-4E20-859D-AC7EDF18206B}" presName="sp" presStyleCnt="0"/>
      <dgm:spPr/>
    </dgm:pt>
    <dgm:pt modelId="{C74FDFC2-14C7-4D05-A9BF-A9587CF9D499}" type="pres">
      <dgm:prSet presAssocID="{606466DA-4BF0-4E21-8C87-3BD8279AB57B}" presName="arrowAndChildren" presStyleCnt="0"/>
      <dgm:spPr/>
    </dgm:pt>
    <dgm:pt modelId="{8AD03C44-A44C-49CB-8D6C-58DCD7C818DD}" type="pres">
      <dgm:prSet presAssocID="{606466DA-4BF0-4E21-8C87-3BD8279AB57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952979F-B084-45D7-BBF8-4860BF17FFBD}" type="pres">
      <dgm:prSet presAssocID="{606466DA-4BF0-4E21-8C87-3BD8279AB57B}" presName="arrow" presStyleLbl="node1" presStyleIdx="1" presStyleCnt="3"/>
      <dgm:spPr/>
      <dgm:t>
        <a:bodyPr/>
        <a:lstStyle/>
        <a:p>
          <a:endParaRPr lang="ru-RU"/>
        </a:p>
      </dgm:t>
    </dgm:pt>
    <dgm:pt modelId="{4BA1811F-DAD4-42ED-AA37-23319F65F758}" type="pres">
      <dgm:prSet presAssocID="{606466DA-4BF0-4E21-8C87-3BD8279AB57B}" presName="descendantArrow" presStyleCnt="0"/>
      <dgm:spPr/>
    </dgm:pt>
    <dgm:pt modelId="{75C6554E-BCF0-4C78-92FB-0183B85EA198}" type="pres">
      <dgm:prSet presAssocID="{B79B1BCC-9AEC-4C52-B4E9-6FB03F563F8A}" presName="childTextArrow" presStyleLbl="fgAccFollow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9DAB0-D82A-4FD3-81DE-75482EE0DE0B}" type="pres">
      <dgm:prSet presAssocID="{D8AC7CB4-70B4-4C3B-84B3-B1D21B85293F}" presName="sp" presStyleCnt="0"/>
      <dgm:spPr/>
    </dgm:pt>
    <dgm:pt modelId="{D45B6EA5-82FB-45FD-A333-07E60F1A6CE5}" type="pres">
      <dgm:prSet presAssocID="{817FF871-BCF2-4965-B0CD-33B40980E1FA}" presName="arrowAndChildren" presStyleCnt="0"/>
      <dgm:spPr/>
    </dgm:pt>
    <dgm:pt modelId="{E3E54D86-DA66-4585-89A0-D358B227676F}" type="pres">
      <dgm:prSet presAssocID="{817FF871-BCF2-4965-B0CD-33B40980E1F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54C2EEF-9CDF-4C6C-AE76-A6C118735DA9}" type="pres">
      <dgm:prSet presAssocID="{817FF871-BCF2-4965-B0CD-33B40980E1FA}" presName="arrow" presStyleLbl="node1" presStyleIdx="2" presStyleCnt="3" custLinFactNeighborX="43" custLinFactNeighborY="-10113"/>
      <dgm:spPr/>
      <dgm:t>
        <a:bodyPr/>
        <a:lstStyle/>
        <a:p>
          <a:endParaRPr lang="ru-RU"/>
        </a:p>
      </dgm:t>
    </dgm:pt>
    <dgm:pt modelId="{64BC8166-5F22-4E00-9A84-D6F671AB2A64}" type="pres">
      <dgm:prSet presAssocID="{817FF871-BCF2-4965-B0CD-33B40980E1FA}" presName="descendantArrow" presStyleCnt="0"/>
      <dgm:spPr/>
    </dgm:pt>
    <dgm:pt modelId="{5E9578AA-37E6-4D76-B0FE-70A6523414E2}" type="pres">
      <dgm:prSet presAssocID="{E0FD5848-EDEA-4C31-8133-C9EA6A27A0F7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B0485-F855-4EAA-AAF3-296C871C1F72}" type="presOf" srcId="{817FF871-BCF2-4965-B0CD-33B40980E1FA}" destId="{A54C2EEF-9CDF-4C6C-AE76-A6C118735DA9}" srcOrd="1" destOrd="0" presId="urn:microsoft.com/office/officeart/2005/8/layout/process4"/>
    <dgm:cxn modelId="{806EB582-8B04-4315-9926-79FE3BBB5171}" srcId="{606466DA-4BF0-4E21-8C87-3BD8279AB57B}" destId="{B79B1BCC-9AEC-4C52-B4E9-6FB03F563F8A}" srcOrd="0" destOrd="0" parTransId="{AE9DD741-F73E-4717-998E-675395D440EC}" sibTransId="{16760C44-F3B6-4154-9106-235CB2D3778F}"/>
    <dgm:cxn modelId="{A7FE077A-6D1E-4D6D-A358-6B9FBCDA3130}" srcId="{8909467C-7028-4818-802E-EBCDAC91CA14}" destId="{606466DA-4BF0-4E21-8C87-3BD8279AB57B}" srcOrd="1" destOrd="0" parTransId="{85091692-F369-40AB-AABD-65020146C9D3}" sibTransId="{845A61CA-C00A-4E20-859D-AC7EDF18206B}"/>
    <dgm:cxn modelId="{FAEC0D61-C907-4126-A395-47F9B292ED1B}" srcId="{8909467C-7028-4818-802E-EBCDAC91CA14}" destId="{4E2AD3EF-FF4C-493C-9D3C-E92497E3C940}" srcOrd="2" destOrd="0" parTransId="{D3E08B20-A6C2-4A0B-AE9D-50FE531F2852}" sibTransId="{8229950F-4199-4D9B-B682-A3A8A3AE326C}"/>
    <dgm:cxn modelId="{6312F45F-DCE0-4C78-859F-83A0A091873F}" srcId="{4E2AD3EF-FF4C-493C-9D3C-E92497E3C940}" destId="{682BE2B7-6238-45FA-A789-75D82E30A759}" srcOrd="0" destOrd="0" parTransId="{38F767F1-C22D-4C78-B48E-3E0774B4A7B1}" sibTransId="{1EAE36A0-C499-4A3E-B029-7413B4A995DE}"/>
    <dgm:cxn modelId="{939196AC-CF8D-4C43-92B6-C2D4F1026CB8}" type="presOf" srcId="{E0FD5848-EDEA-4C31-8133-C9EA6A27A0F7}" destId="{5E9578AA-37E6-4D76-B0FE-70A6523414E2}" srcOrd="0" destOrd="0" presId="urn:microsoft.com/office/officeart/2005/8/layout/process4"/>
    <dgm:cxn modelId="{271E9011-4862-4100-B6C1-F1912E23B23B}" type="presOf" srcId="{4E2AD3EF-FF4C-493C-9D3C-E92497E3C940}" destId="{8E4E96DA-A914-4FEF-AEDC-E8144237320E}" srcOrd="1" destOrd="0" presId="urn:microsoft.com/office/officeart/2005/8/layout/process4"/>
    <dgm:cxn modelId="{AAF2F678-55D3-4E0C-8163-D151A59352C4}" type="presOf" srcId="{606466DA-4BF0-4E21-8C87-3BD8279AB57B}" destId="{8AD03C44-A44C-49CB-8D6C-58DCD7C818DD}" srcOrd="0" destOrd="0" presId="urn:microsoft.com/office/officeart/2005/8/layout/process4"/>
    <dgm:cxn modelId="{3CF399D5-A418-4C88-BA62-99DD8184C50D}" type="presOf" srcId="{8909467C-7028-4818-802E-EBCDAC91CA14}" destId="{B8DDCC74-748C-47C8-8851-293477D4883A}" srcOrd="0" destOrd="0" presId="urn:microsoft.com/office/officeart/2005/8/layout/process4"/>
    <dgm:cxn modelId="{A6BB4E6C-045F-4551-8CEA-4D22E116048B}" srcId="{817FF871-BCF2-4965-B0CD-33B40980E1FA}" destId="{E0FD5848-EDEA-4C31-8133-C9EA6A27A0F7}" srcOrd="0" destOrd="0" parTransId="{2B9469FC-1FBD-4C0E-9137-0ED7AE8ADE9B}" sibTransId="{C7D2EA9A-CE80-4B45-BA2A-7BEDAC18CFBE}"/>
    <dgm:cxn modelId="{85D2E205-D38A-4A5C-AF05-2BE0373E0892}" srcId="{8909467C-7028-4818-802E-EBCDAC91CA14}" destId="{817FF871-BCF2-4965-B0CD-33B40980E1FA}" srcOrd="0" destOrd="0" parTransId="{E7991EBC-0403-407D-96F1-70F2BE30B51F}" sibTransId="{D8AC7CB4-70B4-4C3B-84B3-B1D21B85293F}"/>
    <dgm:cxn modelId="{B3A4F2A2-156B-4894-8C47-26765717C4D9}" type="presOf" srcId="{606466DA-4BF0-4E21-8C87-3BD8279AB57B}" destId="{3952979F-B084-45D7-BBF8-4860BF17FFBD}" srcOrd="1" destOrd="0" presId="urn:microsoft.com/office/officeart/2005/8/layout/process4"/>
    <dgm:cxn modelId="{AD1344DE-0869-48A7-A9CF-55162F653BB4}" type="presOf" srcId="{B79B1BCC-9AEC-4C52-B4E9-6FB03F563F8A}" destId="{75C6554E-BCF0-4C78-92FB-0183B85EA198}" srcOrd="0" destOrd="0" presId="urn:microsoft.com/office/officeart/2005/8/layout/process4"/>
    <dgm:cxn modelId="{2ABDAB57-9B2D-4CE1-97F4-7765091B4C34}" type="presOf" srcId="{4E2AD3EF-FF4C-493C-9D3C-E92497E3C940}" destId="{C4AAB2A4-7AA0-4B4C-8B4F-2D7FC666838C}" srcOrd="0" destOrd="0" presId="urn:microsoft.com/office/officeart/2005/8/layout/process4"/>
    <dgm:cxn modelId="{52A71CD2-150E-495C-88F8-466A242FFB6E}" type="presOf" srcId="{682BE2B7-6238-45FA-A789-75D82E30A759}" destId="{BD06ED65-6C55-4150-99CF-83152BA4D884}" srcOrd="0" destOrd="0" presId="urn:microsoft.com/office/officeart/2005/8/layout/process4"/>
    <dgm:cxn modelId="{FD1BFEB7-F536-493E-A0A3-F0956C04E02F}" type="presOf" srcId="{817FF871-BCF2-4965-B0CD-33B40980E1FA}" destId="{E3E54D86-DA66-4585-89A0-D358B227676F}" srcOrd="0" destOrd="0" presId="urn:microsoft.com/office/officeart/2005/8/layout/process4"/>
    <dgm:cxn modelId="{D4928C9D-303F-4687-A83A-47607BF859BC}" type="presParOf" srcId="{B8DDCC74-748C-47C8-8851-293477D4883A}" destId="{7F9C2B60-39CC-4FFA-9817-A8D798572407}" srcOrd="0" destOrd="0" presId="urn:microsoft.com/office/officeart/2005/8/layout/process4"/>
    <dgm:cxn modelId="{ED54063E-67B7-45F0-BD6B-A075D4582A2F}" type="presParOf" srcId="{7F9C2B60-39CC-4FFA-9817-A8D798572407}" destId="{C4AAB2A4-7AA0-4B4C-8B4F-2D7FC666838C}" srcOrd="0" destOrd="0" presId="urn:microsoft.com/office/officeart/2005/8/layout/process4"/>
    <dgm:cxn modelId="{72480AB1-400F-492E-9AB8-84099A686500}" type="presParOf" srcId="{7F9C2B60-39CC-4FFA-9817-A8D798572407}" destId="{8E4E96DA-A914-4FEF-AEDC-E8144237320E}" srcOrd="1" destOrd="0" presId="urn:microsoft.com/office/officeart/2005/8/layout/process4"/>
    <dgm:cxn modelId="{9D6DE460-8CFE-4114-BEF5-9C0D0EC63825}" type="presParOf" srcId="{7F9C2B60-39CC-4FFA-9817-A8D798572407}" destId="{0A55025D-97F3-4052-A493-37262C961AA3}" srcOrd="2" destOrd="0" presId="urn:microsoft.com/office/officeart/2005/8/layout/process4"/>
    <dgm:cxn modelId="{47616369-D973-431C-8C60-C01BDBC5CD8B}" type="presParOf" srcId="{0A55025D-97F3-4052-A493-37262C961AA3}" destId="{BD06ED65-6C55-4150-99CF-83152BA4D884}" srcOrd="0" destOrd="0" presId="urn:microsoft.com/office/officeart/2005/8/layout/process4"/>
    <dgm:cxn modelId="{798788B2-B778-40B1-99D6-AA7AD096ACC6}" type="presParOf" srcId="{B8DDCC74-748C-47C8-8851-293477D4883A}" destId="{BEC39BBC-DB00-4F72-9D23-2D9E9331262E}" srcOrd="1" destOrd="0" presId="urn:microsoft.com/office/officeart/2005/8/layout/process4"/>
    <dgm:cxn modelId="{C1CAEDC5-A766-4E84-8DE5-9AAA31868BF4}" type="presParOf" srcId="{B8DDCC74-748C-47C8-8851-293477D4883A}" destId="{C74FDFC2-14C7-4D05-A9BF-A9587CF9D499}" srcOrd="2" destOrd="0" presId="urn:microsoft.com/office/officeart/2005/8/layout/process4"/>
    <dgm:cxn modelId="{4F064496-7BD6-4DB4-9552-499CC562746C}" type="presParOf" srcId="{C74FDFC2-14C7-4D05-A9BF-A9587CF9D499}" destId="{8AD03C44-A44C-49CB-8D6C-58DCD7C818DD}" srcOrd="0" destOrd="0" presId="urn:microsoft.com/office/officeart/2005/8/layout/process4"/>
    <dgm:cxn modelId="{6BF2292E-7AA3-43AC-9056-0BE0C8F9C8EC}" type="presParOf" srcId="{C74FDFC2-14C7-4D05-A9BF-A9587CF9D499}" destId="{3952979F-B084-45D7-BBF8-4860BF17FFBD}" srcOrd="1" destOrd="0" presId="urn:microsoft.com/office/officeart/2005/8/layout/process4"/>
    <dgm:cxn modelId="{FAC5FF11-4489-4F38-A82E-BA6B53FB9611}" type="presParOf" srcId="{C74FDFC2-14C7-4D05-A9BF-A9587CF9D499}" destId="{4BA1811F-DAD4-42ED-AA37-23319F65F758}" srcOrd="2" destOrd="0" presId="urn:microsoft.com/office/officeart/2005/8/layout/process4"/>
    <dgm:cxn modelId="{0610A2F1-73FA-4010-B31C-4A6731A5F6A4}" type="presParOf" srcId="{4BA1811F-DAD4-42ED-AA37-23319F65F758}" destId="{75C6554E-BCF0-4C78-92FB-0183B85EA198}" srcOrd="0" destOrd="0" presId="urn:microsoft.com/office/officeart/2005/8/layout/process4"/>
    <dgm:cxn modelId="{14285F5B-F820-4251-BF68-66C9EF35E451}" type="presParOf" srcId="{B8DDCC74-748C-47C8-8851-293477D4883A}" destId="{2269DAB0-D82A-4FD3-81DE-75482EE0DE0B}" srcOrd="3" destOrd="0" presId="urn:microsoft.com/office/officeart/2005/8/layout/process4"/>
    <dgm:cxn modelId="{BFAF94F2-1EF1-4080-8BF2-28E407F15FF4}" type="presParOf" srcId="{B8DDCC74-748C-47C8-8851-293477D4883A}" destId="{D45B6EA5-82FB-45FD-A333-07E60F1A6CE5}" srcOrd="4" destOrd="0" presId="urn:microsoft.com/office/officeart/2005/8/layout/process4"/>
    <dgm:cxn modelId="{46015674-A64F-426E-8910-46919D41D7E1}" type="presParOf" srcId="{D45B6EA5-82FB-45FD-A333-07E60F1A6CE5}" destId="{E3E54D86-DA66-4585-89A0-D358B227676F}" srcOrd="0" destOrd="0" presId="urn:microsoft.com/office/officeart/2005/8/layout/process4"/>
    <dgm:cxn modelId="{3B8DFCAD-D118-42E3-B560-1788BC4E25E4}" type="presParOf" srcId="{D45B6EA5-82FB-45FD-A333-07E60F1A6CE5}" destId="{A54C2EEF-9CDF-4C6C-AE76-A6C118735DA9}" srcOrd="1" destOrd="0" presId="urn:microsoft.com/office/officeart/2005/8/layout/process4"/>
    <dgm:cxn modelId="{7CE6625C-4FEE-4516-BF79-25C1C3CDE5DB}" type="presParOf" srcId="{D45B6EA5-82FB-45FD-A333-07E60F1A6CE5}" destId="{64BC8166-5F22-4E00-9A84-D6F671AB2A64}" srcOrd="2" destOrd="0" presId="urn:microsoft.com/office/officeart/2005/8/layout/process4"/>
    <dgm:cxn modelId="{094E3A61-B7B9-4EA2-92D5-CD846A434F87}" type="presParOf" srcId="{64BC8166-5F22-4E00-9A84-D6F671AB2A64}" destId="{5E9578AA-37E6-4D76-B0FE-70A6523414E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E96DA-A914-4FEF-AEDC-E8144237320E}">
      <dsp:nvSpPr>
        <dsp:cNvPr id="0" name=""/>
        <dsp:cNvSpPr/>
      </dsp:nvSpPr>
      <dsp:spPr>
        <a:xfrm>
          <a:off x="0" y="3226509"/>
          <a:ext cx="7499350" cy="1059012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Деятельностный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26509"/>
        <a:ext cx="7499350" cy="571866"/>
      </dsp:txXfrm>
    </dsp:sp>
    <dsp:sp modelId="{BD06ED65-6C55-4150-99CF-83152BA4D884}">
      <dsp:nvSpPr>
        <dsp:cNvPr id="0" name=""/>
        <dsp:cNvSpPr/>
      </dsp:nvSpPr>
      <dsp:spPr>
        <a:xfrm>
          <a:off x="915" y="3777196"/>
          <a:ext cx="7497519" cy="4871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для обеспечения успеха педагог  должен поддержать подростка и морально - психологически, и, если надо, прямо защищать его интересы и права перед сверстниками, родителями, учителями </a:t>
          </a:r>
          <a:endParaRPr lang="ru-RU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5" y="3777196"/>
        <a:ext cx="7497519" cy="487145"/>
      </dsp:txXfrm>
    </dsp:sp>
    <dsp:sp modelId="{3952979F-B084-45D7-BBF8-4860BF17FFBD}">
      <dsp:nvSpPr>
        <dsp:cNvPr id="0" name=""/>
        <dsp:cNvSpPr/>
      </dsp:nvSpPr>
      <dsp:spPr>
        <a:xfrm rot="10800000">
          <a:off x="0" y="1613633"/>
          <a:ext cx="7499350" cy="1628761"/>
        </a:xfrm>
        <a:prstGeom prst="upArrowCallou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Договорный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1613633"/>
        <a:ext cx="7499350" cy="571695"/>
      </dsp:txXfrm>
    </dsp:sp>
    <dsp:sp modelId="{75C6554E-BCF0-4C78-92FB-0183B85EA198}">
      <dsp:nvSpPr>
        <dsp:cNvPr id="0" name=""/>
        <dsp:cNvSpPr/>
      </dsp:nvSpPr>
      <dsp:spPr>
        <a:xfrm>
          <a:off x="915" y="2185328"/>
          <a:ext cx="7497519" cy="486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проектирование действий педагога и подростка (разделение функций и ответственности по решению проблемы)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5" y="2185328"/>
        <a:ext cx="7497519" cy="486999"/>
      </dsp:txXfrm>
    </dsp:sp>
    <dsp:sp modelId="{A54C2EEF-9CDF-4C6C-AE76-A6C118735DA9}">
      <dsp:nvSpPr>
        <dsp:cNvPr id="0" name=""/>
        <dsp:cNvSpPr/>
      </dsp:nvSpPr>
      <dsp:spPr>
        <a:xfrm rot="10800000">
          <a:off x="0" y="0"/>
          <a:ext cx="7499350" cy="1628761"/>
        </a:xfrm>
        <a:prstGeom prst="upArrowCallou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Поисковый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0"/>
        <a:ext cx="7499350" cy="571695"/>
      </dsp:txXfrm>
    </dsp:sp>
    <dsp:sp modelId="{5E9578AA-37E6-4D76-B0FE-70A6523414E2}">
      <dsp:nvSpPr>
        <dsp:cNvPr id="0" name=""/>
        <dsp:cNvSpPr/>
      </dsp:nvSpPr>
      <dsp:spPr>
        <a:xfrm>
          <a:off x="915" y="572452"/>
          <a:ext cx="7497519" cy="486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организация совместного с подростком  поиска причин возникновения проблемы, возможных последствий ее сохранения (или преодоления); взгляд со стороны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15" y="572452"/>
        <a:ext cx="7497519" cy="486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97D11F-82EE-431D-A313-20B101A3F4AB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57950E-079B-4C51-A9D1-C400924DBF6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7617" y="2348880"/>
            <a:ext cx="7124870" cy="137157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индивидуальных занятий с подростками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7961" y="4293096"/>
            <a:ext cx="5053018" cy="22797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/>
              <a:t>	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Разработала педагог-психолог 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Шумикова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Т.Е.</a:t>
            </a:r>
          </a:p>
          <a:p>
            <a:pPr>
              <a:spcBef>
                <a:spcPts val="0"/>
              </a:spcBef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endParaRPr lang="ru-RU" sz="1600" dirty="0"/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endParaRPr lang="ru-RU" sz="1600" dirty="0"/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Майкоп 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2016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8864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Муниципальное бюджетное образовательное учреждение для детей, нуждающихся в психолого-педагогической, медико-социальной помощи </a:t>
            </a:r>
            <a:br>
              <a:rPr lang="ru-RU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«Центр диагностики и консультирования»</a:t>
            </a:r>
            <a:br>
              <a:rPr lang="ru-RU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13" y="188640"/>
            <a:ext cx="7312856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Технология работы с подростками группы риска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141701"/>
              </p:ext>
            </p:extLst>
          </p:nvPr>
        </p:nvGraphicFramePr>
        <p:xfrm>
          <a:off x="1398387" y="764704"/>
          <a:ext cx="749935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низ 2"/>
          <p:cNvSpPr/>
          <p:nvPr/>
        </p:nvSpPr>
        <p:spPr>
          <a:xfrm>
            <a:off x="4784470" y="5085184"/>
            <a:ext cx="720080" cy="494628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438344" y="5618649"/>
            <a:ext cx="7499350" cy="4705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20" name="Прямоугольник 19"/>
          <p:cNvSpPr/>
          <p:nvPr/>
        </p:nvSpPr>
        <p:spPr>
          <a:xfrm>
            <a:off x="4336888" y="5669282"/>
            <a:ext cx="1920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Рефлексивный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1440175" y="6038614"/>
            <a:ext cx="7497519" cy="809431"/>
            <a:chOff x="915" y="3777196"/>
            <a:chExt cx="7497519" cy="487145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915" y="3777196"/>
              <a:ext cx="7497519" cy="487145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915" y="3777196"/>
              <a:ext cx="7497519" cy="4871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16510" rIns="92456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1694158" y="6120163"/>
            <a:ext cx="710199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совместные с подростком обсуждения успехов и неудач предыдущей деятельности, констатация факта разрешимости или неразрешимости проблемы для ее </a:t>
            </a:r>
            <a:r>
              <a:rPr lang="ru-RU" sz="1300" dirty="0" err="1">
                <a:latin typeface="Times New Roman" pitchFamily="18" charset="0"/>
                <a:cs typeface="Times New Roman" pitchFamily="18" charset="0"/>
              </a:rPr>
              <a:t>переформулирования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, совместное осмысление нового опыта жизнедеятельности.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7933588" cy="51244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создать условия для формирования позитивного образа через самосознание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 для самовыражения подростков,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способность понимать и передавать информацию через развитие устной и письменной речи,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 для успешной деятельности, как главного мотива к обучению,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 для самораскрытия и понимания другого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способность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самосознание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коммуникативные способности.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проведения: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Индивидуальное занятие 1 раз в неделю продолжительностью 40-50минут.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не менее 5 занятий, в зависимости от успешности подростка.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2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491030"/>
              </p:ext>
            </p:extLst>
          </p:nvPr>
        </p:nvGraphicFramePr>
        <p:xfrm>
          <a:off x="-1476672" y="6309320"/>
          <a:ext cx="125963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877"/>
                <a:gridCol w="419877"/>
                <a:gridCol w="419877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920243"/>
              </p:ext>
            </p:extLst>
          </p:nvPr>
        </p:nvGraphicFramePr>
        <p:xfrm>
          <a:off x="971600" y="692696"/>
          <a:ext cx="7992888" cy="5836089"/>
        </p:xfrm>
        <a:graphic>
          <a:graphicData uri="http://schemas.openxmlformats.org/drawingml/2006/table">
            <a:tbl>
              <a:tblPr/>
              <a:tblGrid>
                <a:gridCol w="2646255"/>
                <a:gridCol w="3021832"/>
                <a:gridCol w="2324801"/>
              </a:tblGrid>
              <a:tr h="40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     Цель этапа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Основные направления в работе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Методы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86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этап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</a:t>
                      </a:r>
                      <a:r>
                        <a:rPr lang="ru-RU" sz="1050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Изучение причин, способствующих совершению правонарушений. Составление социально - психологического  портрета подростка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Первичная диагностика</a:t>
                      </a: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Определить  "зоны" детского неблагополучия;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Изучить личность подростка, его </a:t>
                      </a:r>
                      <a:r>
                        <a:rPr lang="ru-RU" sz="10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мотивационно-потребностную</a:t>
                      </a: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сферу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изучения 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Социальный педагог - анализ документов, беседа, опрос, социометрия.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Педагог-психолог- комплекс методик, связанных с изучением личностных особенностей  подростка).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этап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i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Изменение нежелательного стереотипа поведения подростка. Развитие положительной мотивации и качеств личности подростка.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Развитие положительных взаимоотношений с подростком (личных и деловых);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Построение эмоционально-значимых и социально-значимых видов деятельности подростка;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Оказание конкретной помощи в реализации социальных потребностей подростка;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 Привлечение подростка к участию в различных формах коллективной творческой деятельности;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Создание ситуации успеха в образовательной деятельности.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Методы коррекции 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Социальный педагог-метод поощрения, метод убеждения, методика организации коллективной творческой деятельности. </a:t>
                      </a:r>
                      <a:r>
                        <a:rPr lang="ru-RU" sz="105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Педагог-психолог-индивидуальные</a:t>
                      </a: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консультации, создание ситуации успеха в социально-значимой деятельности.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63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этап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i="1" u="sng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</a:t>
                      </a:r>
                      <a:endParaRPr lang="ru-RU" sz="105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Формирование социально приемлемого  поведения подростка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 Формирование доверительных отношений с подростком;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Достижение устойчивых позитивных результатов в различных видах деятельности;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Постоянное участие в социально-значимых видах деятельности.  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Групповые тренинги социальных навыков и модификации поведения и др.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Индивидуальная психолого-педагогическая поддержка</a:t>
                      </a:r>
                    </a:p>
                  </a:txBody>
                  <a:tcPr marL="30149" marR="30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51720" y="250371"/>
            <a:ext cx="5873339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работы с подростками группы риска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962088" cy="92867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Занятие №1 «Таблица претензий»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85794"/>
            <a:ext cx="4680520" cy="5857916"/>
          </a:xfrm>
        </p:spPr>
        <p:txBody>
          <a:bodyPr/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Беседа о различных эмоциях (к каким проблемам в поведении может привести отсутствие контроля над эмоциями)</a:t>
            </a:r>
          </a:p>
          <a:p>
            <a:pPr marL="82296" lv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Заполнение «таблицы претензий»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Ответы на вопросы по преодолению негативных чувств.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 «техники прощения»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5" name="Picture 1" descr="C:\Documents and Settings\Татьяна\Рабочий стол\прощ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94786"/>
            <a:ext cx="3888432" cy="2736304"/>
          </a:xfrm>
          <a:prstGeom prst="rect">
            <a:avLst/>
          </a:prstGeom>
          <a:noFill/>
        </p:spPr>
      </p:pic>
      <p:pic>
        <p:nvPicPr>
          <p:cNvPr id="16387" name="Picture 3" descr="C:\Documents and Settings\Татьяна\Рабочий стол\см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847924"/>
            <a:ext cx="2214578" cy="71438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27920"/>
              </p:ext>
            </p:extLst>
          </p:nvPr>
        </p:nvGraphicFramePr>
        <p:xfrm>
          <a:off x="5148064" y="764704"/>
          <a:ext cx="3744416" cy="5852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44416"/>
              </a:tblGrid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Мне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нравится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Меня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выводит из себя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Мне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надоело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могу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Мне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нужно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обижаюсь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Мне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грустно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Мне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чувствую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хочу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Меня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тревожит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боюсь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Меня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пугает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беспокоюсь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сожалею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 Меня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можно обвинить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сочувствую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Мне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необходимо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 Пожалуйста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прости меня за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хотела бы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понимаю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благодарна(благодарен)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люблю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  <a:tr h="20002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 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надеюсь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05" marR="3750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 №2 «Моделирование»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836712"/>
            <a:ext cx="8358214" cy="385765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образе известного человека (спортсмена, артиста и т.д.) сделать рекламу ненужному товару.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черт личности, которые  привели к выбору этого человека.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роли этого человека разрешить сложную  жизненную ситуацию.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отрицательного героя. Три характеристики, за что его можно уважать, ценить, хотеть с ним общаться.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Разбор (моделирование) жизненных ситуаций с позиций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Эркюля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Пуаро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чистый разум); А.Шварценеггера (голые мускулы),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Карлсона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(полная зависимость и несамостоятельность).</a:t>
            </a:r>
          </a:p>
          <a:p>
            <a:endParaRPr lang="ru-RU" dirty="0"/>
          </a:p>
        </p:txBody>
      </p:sp>
      <p:pic>
        <p:nvPicPr>
          <p:cNvPr id="17410" name="Picture 2" descr="C:\Documents and Settings\Татьяна\Рабочий стол\карлс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435256"/>
            <a:ext cx="2147895" cy="2422744"/>
          </a:xfrm>
          <a:prstGeom prst="rect">
            <a:avLst/>
          </a:prstGeom>
          <a:noFill/>
        </p:spPr>
      </p:pic>
      <p:pic>
        <p:nvPicPr>
          <p:cNvPr id="17411" name="Picture 3" descr="C:\Documents and Settings\Татьяна\Рабочий стол\пуаро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42" y="4185342"/>
            <a:ext cx="2891738" cy="2672657"/>
          </a:xfrm>
          <a:prstGeom prst="rect">
            <a:avLst/>
          </a:prstGeom>
          <a:noFill/>
        </p:spPr>
      </p:pic>
      <p:pic>
        <p:nvPicPr>
          <p:cNvPr id="17412" name="Picture 4" descr="C:\Documents and Settings\Татьяна\Рабочий стол\арноль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500570"/>
            <a:ext cx="2571768" cy="2427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88640"/>
            <a:ext cx="7647836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 № 3 «Контракт с  самим собой»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8005026" cy="421484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Выписать в столбик на листке бумаги 10-12 позитивных  качеств человека. Обсудить их полезность и желательность.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Напротив каждого положительного  качества на противоположной стороне листа в столбик записать противоположные  отрицательные качества личности.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получившиеся отрицательные характеристики нарисовать в середине листа Существо, обладающее всеми этими качествами и дать ему название.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знакомство с Существом, узнать его позитивное намерение.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Примириться  с Существом, составить контракт о сосуществовании.</a:t>
            </a:r>
          </a:p>
          <a:p>
            <a:endParaRPr lang="ru-RU" dirty="0"/>
          </a:p>
        </p:txBody>
      </p:sp>
      <p:pic>
        <p:nvPicPr>
          <p:cNvPr id="20483" name="Picture 3" descr="C:\Documents and Settings\Татьяна\Рабочий стол\развити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286388"/>
            <a:ext cx="7215238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 №4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642918"/>
            <a:ext cx="7719274" cy="24288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Произвести постановку желательной цели в жизни.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Проверить ее желательность, достижимость,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метафорой состояния на каждом уровне.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Интеграция логических уровней.</a:t>
            </a:r>
          </a:p>
          <a:p>
            <a:endParaRPr lang="ru-RU" dirty="0"/>
          </a:p>
        </p:txBody>
      </p:sp>
      <p:pic>
        <p:nvPicPr>
          <p:cNvPr id="18434" name="Picture 2" descr="C:\Documents and Settings\Татьяна\Рабочий стол\н.ур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496052"/>
            <a:ext cx="5143536" cy="4361948"/>
          </a:xfrm>
          <a:prstGeom prst="rect">
            <a:avLst/>
          </a:prstGeom>
          <a:noFill/>
        </p:spPr>
      </p:pic>
      <p:pic>
        <p:nvPicPr>
          <p:cNvPr id="18435" name="Picture 3" descr="C:\Documents and Settings\Татьяна\Рабочий стол\н.ур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643182"/>
            <a:ext cx="342902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 №5  «Убеждения»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764704"/>
            <a:ext cx="5404590" cy="3312368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Осознание ограничивающих убеждений в 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Самооценке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Возможностях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Окружении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Упражнение «Вирус сомнений»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Техника «Маски»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Техника «Музей старых убеждений»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Подбор поддерживающих убеждений.</a:t>
            </a:r>
          </a:p>
          <a:p>
            <a:endParaRPr lang="ru-RU" dirty="0"/>
          </a:p>
        </p:txBody>
      </p:sp>
      <p:pic>
        <p:nvPicPr>
          <p:cNvPr id="19458" name="Picture 2" descr="C:\Documents and Settings\Татьяна\Рабочий стол\рефрейминг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89040"/>
            <a:ext cx="5472608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159</TotalTime>
  <Words>768</Words>
  <Application>Microsoft Office PowerPoint</Application>
  <PresentationFormat>Экран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   Технология индивидуальных занятий с подростками</vt:lpstr>
      <vt:lpstr>  Технология работы с подростками группы риска </vt:lpstr>
      <vt:lpstr>Презентация PowerPoint</vt:lpstr>
      <vt:lpstr>Презентация PowerPoint</vt:lpstr>
      <vt:lpstr> Занятие №1 «Таблица претензий» </vt:lpstr>
      <vt:lpstr> Занятие №2 «Моделирование» </vt:lpstr>
      <vt:lpstr> Занятие № 3 «Контракт с  самим собой» </vt:lpstr>
      <vt:lpstr>Занятие №4 «Целеполагание» </vt:lpstr>
      <vt:lpstr> Занятие №5  «Убеждения» 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Евгеньевна</dc:creator>
  <cp:lastModifiedBy>Admin</cp:lastModifiedBy>
  <cp:revision>19</cp:revision>
  <dcterms:created xsi:type="dcterms:W3CDTF">2016-09-27T18:12:13Z</dcterms:created>
  <dcterms:modified xsi:type="dcterms:W3CDTF">2016-09-28T10:37:16Z</dcterms:modified>
</cp:coreProperties>
</file>