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6" r:id="rId3"/>
    <p:sldId id="257" r:id="rId4"/>
    <p:sldId id="258" r:id="rId5"/>
    <p:sldId id="259" r:id="rId6"/>
    <p:sldId id="271" r:id="rId7"/>
    <p:sldId id="263" r:id="rId8"/>
    <p:sldId id="264" r:id="rId9"/>
    <p:sldId id="265" r:id="rId10"/>
    <p:sldId id="266" r:id="rId11"/>
    <p:sldId id="272" r:id="rId12"/>
    <p:sldId id="268" r:id="rId13"/>
    <p:sldId id="269" r:id="rId14"/>
    <p:sldId id="270" r:id="rId15"/>
    <p:sldId id="273" r:id="rId16"/>
    <p:sldId id="274" r:id="rId17"/>
    <p:sldId id="262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2011 год</c:v>
                </c:pt>
                <c:pt idx="1">
                  <c:v>2012год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122</c:v>
                </c:pt>
                <c:pt idx="1">
                  <c:v>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513-32F9-4CFB-AD78-F50158D1BD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D2E1-BA3C-4CB7-8CE9-EEAC718D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9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90C7-9F12-4409-B0DE-B343A4E62B52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1B11-C3DF-457D-BD61-1F70E0D0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1.jpeg"/><Relationship Id="rId7" Type="http://schemas.openxmlformats.org/officeDocument/2006/relationships/package" Target="../embeddings/Microsoft_Word_Document4.docx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Республики Адыгея</a:t>
            </a:r>
            <a: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  <a:t/>
            </a:r>
            <a:b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</a:br>
            <a:r>
              <a:rPr lang="ru-RU" sz="2400" b="1" kern="150" dirty="0" smtClean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Администрация </a:t>
            </a:r>
            <a:r>
              <a:rPr lang="ru-RU" sz="2400" b="1" kern="150" dirty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муниципального</a:t>
            </a:r>
            <a: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  <a:t> </a:t>
            </a:r>
            <a:b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</a:br>
            <a:r>
              <a:rPr lang="ru-RU" sz="2400" b="1" kern="150" dirty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Образования «Город Майкоп»</a:t>
            </a:r>
            <a: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  <a:t/>
            </a:r>
            <a:br>
              <a:rPr lang="ru-RU" sz="2400" b="1" kern="150" dirty="0">
                <a:solidFill>
                  <a:srgbClr val="FF0000"/>
                </a:solidFill>
                <a:latin typeface="Liberation Serif"/>
                <a:ea typeface="DejaVu Sans"/>
                <a:cs typeface="DejaVu Sans"/>
              </a:rPr>
            </a:br>
            <a:r>
              <a:rPr lang="ru-RU" sz="2400" b="1" kern="150" dirty="0" smtClean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Комитет </a:t>
            </a:r>
            <a:r>
              <a:rPr lang="ru-RU" sz="2400" b="1" kern="150" dirty="0">
                <a:solidFill>
                  <a:srgbClr val="FF0000"/>
                </a:solidFill>
                <a:latin typeface="Times New Roman"/>
                <a:ea typeface="DejaVu Sans"/>
                <a:cs typeface="DejaVu Sans"/>
              </a:rPr>
              <a:t>по образованию</a:t>
            </a:r>
            <a:endParaRPr lang="ru-RU" sz="2400" b="1" kern="150" dirty="0">
              <a:solidFill>
                <a:srgbClr val="FF0000"/>
              </a:solidFill>
              <a:effectLst/>
              <a:latin typeface="Liberation Serif"/>
              <a:ea typeface="DejaVu Sans"/>
              <a:cs typeface="DejaVu Sans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3516203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5077"/>
              </p:ext>
            </p:extLst>
          </p:nvPr>
        </p:nvGraphicFramePr>
        <p:xfrm>
          <a:off x="395536" y="260648"/>
          <a:ext cx="8424936" cy="60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Документ" r:id="rId3" imgW="9753802" imgH="5732863" progId="Word.Document.12">
                  <p:embed/>
                </p:oleObj>
              </mc:Choice>
              <mc:Fallback>
                <p:oleObj name="Документ" r:id="rId3" imgW="9753802" imgH="5732863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8424936" cy="604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2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598879"/>
            <a:ext cx="8964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zh-CN" sz="2400" b="1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Положение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zh-CN" sz="2400" b="1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о </a:t>
            </a:r>
            <a:r>
              <a:rPr kumimoji="0" lang="ru-RU" altLang="zh-CN" sz="2400" b="1" i="0" u="none" strike="noStrike" cap="none" normalizeH="0" baseline="0" dirty="0" err="1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реабилитационно-профилактической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развивающей работе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с подростками и родителями (законными представителями), направленных в Муниципальное образовательное учреждение для детей, нуждающихся в психолого-педагогической и медико-социальной помощи «Центр диагностики и консультирования»  Комиссией по делам несовершеннолетних и защите их прав при Администрации МО «Город Майкоп»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5420"/>
            <a:ext cx="691276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Алгоритм работы МБОУ «ЦДК Локус» и КДН и ЗП муниципального образования «город Майкоп»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Подросток и его семья- КДН и ЗП- Локус- приказ-составление индивидуального плана (маршрута работы с семьей)- еженедельный мониторинг- заключение по результатам пройденного курса- отчет КДН и ЗП- отсутствие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рецедива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правонарушений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Профилактическая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работа с подростками общеобразовательными учреждениям строится  по разделам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Развитие коммуникативных навыков у подростков.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Коррекция агрессивного поведения подростков.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Профилактика употребления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психоактивных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веществ подростками.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Профориентация подростков.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Успешность адаптации к обучению в среднем звене.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Развитие школьной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мотивации.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Профилактика суицидального поведения.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Профилактика жестокого обращения (для родителей).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47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Количество учащихся ОУ, посетивших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МБОУ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«ЦДК Локус» 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вопросам профилактики отклоняющихся форм поведения.</a:t>
            </a:r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5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образовательными организациями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74312"/>
              </p:ext>
            </p:extLst>
          </p:nvPr>
        </p:nvGraphicFramePr>
        <p:xfrm>
          <a:off x="457200" y="1600200"/>
          <a:ext cx="8229600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6528"/>
                <a:gridCol w="4176464"/>
                <a:gridCol w="2386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работы с ОО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суицидального поведения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жестокого обращения с детьми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потребления ПАВ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ОО г. Майкопа (более тысячи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подростков)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родителя,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МГГТК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АГУ (занятие со студентами),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для специалистов по профилактике суицидального поведения.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 Майкопского района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ОО г. Майкопа (508 родителей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250 занятий для учащихся ОО г. Майкопа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профилактическая акция «Закон и порядок»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(4303 учащихся)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ОО г. Майкопа (315 учащихся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1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022757"/>
              </p:ext>
            </p:extLst>
          </p:nvPr>
        </p:nvGraphicFramePr>
        <p:xfrm>
          <a:off x="457200" y="1600200"/>
          <a:ext cx="7859216" cy="4493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9608"/>
                <a:gridCol w="3929608"/>
              </a:tblGrid>
              <a:tr h="22465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студентами МГГТК АГУ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помощь педагогам-психологам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465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Семинарские занятия с завучами 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Акции, месячники, работа волонтёров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9" y="4581128"/>
            <a:ext cx="2268252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94" y="4155750"/>
            <a:ext cx="2363755" cy="177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08" y="4221088"/>
            <a:ext cx="2303748" cy="1535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6" y="4238238"/>
            <a:ext cx="2411760" cy="1607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73923"/>
            <a:ext cx="2451661" cy="183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11" y="2022454"/>
            <a:ext cx="2902705" cy="1840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9" y="2208740"/>
            <a:ext cx="1979712" cy="1319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17" y="2208740"/>
            <a:ext cx="2481757" cy="1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школ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15841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Тренинг 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2760442" cy="20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сенсорн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927012" cy="21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Posit\Pictures\getImage (3)ююю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8595"/>
            <a:ext cx="2438400" cy="21632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79841"/>
              </p:ext>
            </p:extLst>
          </p:nvPr>
        </p:nvGraphicFramePr>
        <p:xfrm>
          <a:off x="6228184" y="476672"/>
          <a:ext cx="2546543" cy="173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Документ" r:id="rId7" imgW="5939845" imgH="4037930" progId="Word.Document.12">
                  <p:embed/>
                </p:oleObj>
              </mc:Choice>
              <mc:Fallback>
                <p:oleObj name="Документ" r:id="rId7" imgW="5939845" imgH="4037930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6672"/>
                        <a:ext cx="2546543" cy="1731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 descr="F:\2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26" y="4969276"/>
            <a:ext cx="1608851" cy="11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IMG_01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4599"/>
            <a:ext cx="1697981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:\P10408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1348"/>
            <a:ext cx="2016224" cy="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:\Мир в ладошке 02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11" y="4584774"/>
            <a:ext cx="2055678" cy="15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адрес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kern="150" dirty="0">
                <a:latin typeface="Times New Roman"/>
                <a:ea typeface="DejaVu Sans"/>
                <a:cs typeface="DejaVu Sans"/>
              </a:rPr>
              <a:t>385012, </a:t>
            </a:r>
            <a:r>
              <a:rPr lang="ru-RU" b="1" dirty="0" smtClean="0">
                <a:latin typeface="Times New Roman"/>
                <a:ea typeface="DejaVu Sans"/>
              </a:rPr>
              <a:t>г.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Майкоп, </a:t>
            </a:r>
            <a:r>
              <a:rPr lang="ru-RU" b="1" dirty="0" smtClean="0">
                <a:latin typeface="Times New Roman"/>
                <a:ea typeface="Times New Roman"/>
              </a:rPr>
              <a:t>ул. Пушкина, 155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Тел. 54-52-40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Приемная 54-48-43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</a:rPr>
              <a:t>www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  <a:r>
              <a:rPr lang="en-US" b="1" smtClean="0">
                <a:latin typeface="Times New Roman"/>
                <a:ea typeface="Times New Roman"/>
              </a:rPr>
              <a:t>Lokus01.ru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адрес </a:t>
            </a:r>
            <a:r>
              <a:rPr lang="ru-RU" b="1" dirty="0">
                <a:latin typeface="Times New Roman"/>
                <a:ea typeface="Times New Roman"/>
              </a:rPr>
              <a:t>электронной почты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mboulokus@mail.ru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kern="150" dirty="0" smtClean="0">
              <a:latin typeface="Times New Roman"/>
              <a:ea typeface="DejaVu Sans"/>
              <a:cs typeface="DejaVu Sans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07479"/>
              </p:ext>
            </p:extLst>
          </p:nvPr>
        </p:nvGraphicFramePr>
        <p:xfrm>
          <a:off x="323528" y="260648"/>
          <a:ext cx="1692056" cy="10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Документ" r:id="rId3" imgW="5943085" imgH="3675852" progId="Word.Document.12">
                  <p:embed/>
                </p:oleObj>
              </mc:Choice>
              <mc:Fallback>
                <p:oleObj name="Документ" r:id="rId3" imgW="5943085" imgH="367585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1692056" cy="104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F: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428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18427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для детей, нуждающихся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психолого-педагогической, медико-социальной помощи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диагностики и консультирования»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24744"/>
            <a:ext cx="8643998" cy="5447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диагностики и консультирования как ресурс успешной профилактической работы с несовершеннолетними: опыт работы.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F:\Фото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085856" cy="3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>Федеральный закон от 24 июня 1999 г.</a:t>
            </a:r>
            <a:br>
              <a:rPr lang="ru-RU" sz="2700" b="1" u="sng" dirty="0" smtClean="0"/>
            </a:br>
            <a:r>
              <a:rPr lang="ru-RU" sz="2700" b="1" u="sng" dirty="0" smtClean="0"/>
              <a:t> N 120-ФЗ </a:t>
            </a:r>
            <a:br>
              <a:rPr lang="ru-RU" sz="2700" b="1" u="sng" dirty="0" smtClean="0"/>
            </a:br>
            <a:r>
              <a:rPr lang="ru-RU" sz="2700" b="1" u="sng" dirty="0" smtClean="0"/>
              <a:t>"Об основах системы профилактики безнадзорности и правонарушений несовершеннолетних"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43313"/>
            <a:ext cx="5238449" cy="29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00024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Глава II. </a:t>
            </a:r>
          </a:p>
          <a:p>
            <a:pPr>
              <a:buNone/>
            </a:pPr>
            <a:r>
              <a:rPr lang="ru-RU" dirty="0" smtClean="0"/>
              <a:t>Основные направления деятельности органов и учреждений системы профилактики безнадзорности и правонарушений несовершеннолетних</a:t>
            </a:r>
          </a:p>
        </p:txBody>
      </p:sp>
      <p:pic>
        <p:nvPicPr>
          <p:cNvPr id="6" name="Picture 2" descr="C:\Users\Samsung\Pictures\1310731508_6689_jpg_300x1000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305822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20-30-е годы 20 столетия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Трудные школьники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Исключительные дети, дети нервные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88" t="3694" r="5182" b="16279"/>
          <a:stretch>
            <a:fillRect/>
          </a:stretch>
        </p:blipFill>
        <p:spPr bwMode="auto">
          <a:xfrm>
            <a:off x="714348" y="3357562"/>
            <a:ext cx="240035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Pictures\iбло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070" y="3286124"/>
            <a:ext cx="208884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детей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«Группы риска» С.В. Титов (2008)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19737"/>
              </p:ext>
            </p:extLst>
          </p:nvPr>
        </p:nvGraphicFramePr>
        <p:xfrm>
          <a:off x="755576" y="1549750"/>
          <a:ext cx="7704856" cy="4708978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3191820"/>
                <a:gridCol w="2568820"/>
              </a:tblGrid>
              <a:tr h="13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Зона риска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риска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Одаренные дети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организованные по специальному типу одаренности в научные сообщества, кружки, секции и т.п.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-социально-лидерские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одаренные,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эстетически и художественно одаренные,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спортивно и физически одаренные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с проблемами в обучении и развитии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слабообучаемые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но «сохраненные»,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хронически не успевающие по всем учебным дисциплинам,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 несформированной учебной мотивацией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подростки, не усвоившие программу начальной школы (на уровне письма и чтения).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со слабым здоровьем, психофизически ослабленные, инвалиды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дети-инвалиды,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-дети с хроническими заболеваниями,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психосоматически ослабленные (часто болеющие ети)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наличие постоянной угрозы для жизни и здоровья ребенка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 из проблемных и неблагополучных семей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семьи с детьми-инвалидами,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семьи с родителями-инвалидами,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неполные семьи.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-неблагополучная семья, отказавшаяся от исполнения родительского долга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 запущенные дети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дети с низким уровнем культуры (</a:t>
                      </a:r>
                      <a:r>
                        <a:rPr lang="ru-RU" sz="12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воспитанности),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дети с </a:t>
                      </a:r>
                      <a:r>
                        <a:rPr lang="ru-RU" sz="12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девиантным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агрессивным, асоциальным поведением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дети с явными признаками </a:t>
                      </a:r>
                      <a:r>
                        <a:rPr lang="ru-RU" sz="12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аддиктивного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поведения, неуправляемые дети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Современные подростки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Агрессивность- 58%</a:t>
            </a:r>
          </a:p>
          <a:p>
            <a:r>
              <a:rPr lang="ru-RU" dirty="0" smtClean="0"/>
              <a:t>Эгоцентризм- 36%</a:t>
            </a:r>
          </a:p>
          <a:p>
            <a:r>
              <a:rPr lang="ru-RU" dirty="0" smtClean="0"/>
              <a:t>Склонность к апатии, одиночеству – 54%</a:t>
            </a:r>
          </a:p>
          <a:p>
            <a:r>
              <a:rPr lang="ru-RU" dirty="0" smtClean="0"/>
              <a:t>Инфантильность – 51%</a:t>
            </a:r>
            <a:endParaRPr lang="ru-RU" dirty="0"/>
          </a:p>
        </p:txBody>
      </p:sp>
      <p:pic>
        <p:nvPicPr>
          <p:cNvPr id="1026" name="Picture 2" descr="C:\Users\Samsung\Picture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7562"/>
            <a:ext cx="284797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58266"/>
              </p:ext>
            </p:extLst>
          </p:nvPr>
        </p:nvGraphicFramePr>
        <p:xfrm>
          <a:off x="395536" y="385763"/>
          <a:ext cx="8208912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3" imgW="7085986" imgH="6086948" progId="Word.Document.12">
                  <p:embed/>
                </p:oleObj>
              </mc:Choice>
              <mc:Fallback>
                <p:oleObj name="Документ" r:id="rId3" imgW="7085986" imgH="6086948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5763"/>
                        <a:ext cx="8208912" cy="608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Городская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целевая программа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Профилактика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безнадзорности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правонарушений </a:t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несовершеннолетних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(2011 – 2014г.г.)»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0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Цели программы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71500" algn="l"/>
                <a:tab pos="685800" algn="l"/>
                <a:tab pos="9144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Определение роли влияния различных факторов в формировании поведения у подростков, также психологической квалификации проблем, наблюдаемых при этом, в определении их содержания, динамики и механизмов возникновения и возможностей профилактики и коррекции.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71500" algn="l"/>
                <a:tab pos="685800" algn="l"/>
                <a:tab pos="9144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системы психолого-педагогического сопровождения подростков с нарушением поведения.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71500" algn="l"/>
                <a:tab pos="685800" algn="l"/>
                <a:tab pos="9144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условий для нормального личностного развития этих подростков и их социализации.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79512" y="260648"/>
            <a:ext cx="616585" cy="84264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8193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ru-RU" sz="2800" u="sng" dirty="0">
                <a:latin typeface="Times New Roman"/>
                <a:ea typeface="Calibri"/>
                <a:cs typeface="Times New Roman"/>
              </a:rPr>
              <a:t>Задачи программы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685800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предупреждение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возникновения проблем в развитии подростков с нарушением поведения;</a:t>
            </a:r>
            <a:endParaRPr lang="ru-RU" sz="2000" dirty="0">
              <a:latin typeface="Symbol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685800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помощь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(содействие) подросткам в решении актуальных задач развития, обучения, социализации;</a:t>
            </a:r>
            <a:endParaRPr lang="ru-RU" sz="2000" dirty="0">
              <a:latin typeface="Symbol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685800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развитие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психологической культуры подростков, родителей;</a:t>
            </a:r>
            <a:endParaRPr lang="ru-RU" sz="2000" dirty="0">
              <a:latin typeface="Symbol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F:\P116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7003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647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DejaVu Sans</vt:lpstr>
      <vt:lpstr>Liberation Serif</vt:lpstr>
      <vt:lpstr>Symbol</vt:lpstr>
      <vt:lpstr>Times New Roman</vt:lpstr>
      <vt:lpstr>Тема Office</vt:lpstr>
      <vt:lpstr>Документ</vt:lpstr>
      <vt:lpstr>Республики Адыгея Администрация муниципального  Образования «Город Майкоп» Комитет по образованию</vt:lpstr>
      <vt:lpstr>Муниципальное образовательное учреждение для детей, нуждающихся  в психолого-педагогической, медико-социальной помощи  «Центр диагностики и консультирования»  </vt:lpstr>
      <vt:lpstr>Федеральный закон от 24 июня 1999 г.  N 120-ФЗ  "Об основах системы профилактики безнадзорности и правонарушений несовершеннолетних"  </vt:lpstr>
      <vt:lpstr>20-30-е годы 20 столетия Трудные школьники Исключительные дети, дети нервные </vt:lpstr>
      <vt:lpstr>Классификация детей  «Группы риска» С.В. Титов (2008)</vt:lpstr>
      <vt:lpstr>Современные подростки </vt:lpstr>
      <vt:lpstr>Презентация PowerPoint</vt:lpstr>
      <vt:lpstr>Городская целевая программа  «Профилактика    безнадзорности и правонарушений  несовершеннолетних (2011 – 2014г.г.)»</vt:lpstr>
      <vt:lpstr>Задачи программы: </vt:lpstr>
      <vt:lpstr>Презентация PowerPoint</vt:lpstr>
      <vt:lpstr>Презентация PowerPoint</vt:lpstr>
      <vt:lpstr>Презентация PowerPoint</vt:lpstr>
      <vt:lpstr>Профилактическая работа с подростками общеобразовательными учреждениям строится  по разделам</vt:lpstr>
      <vt:lpstr>Количество учащихся ОУ, посетивших  МБОУ «ЦДК Локус»  по вопросам профилактики отклоняющихся форм поведения. </vt:lpstr>
      <vt:lpstr>Работа с образовательными организациями</vt:lpstr>
      <vt:lpstr>Методическая работа</vt:lpstr>
      <vt:lpstr>Презентация PowerPoint</vt:lpstr>
      <vt:lpstr>Наш адрес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для детей, нуждающихся  в психолого-педагогической, медико-социальной помощи  «Центр диагностики и консультирования»</dc:title>
  <dc:creator>Samsung</dc:creator>
  <cp:lastModifiedBy>Admin</cp:lastModifiedBy>
  <cp:revision>25</cp:revision>
  <dcterms:created xsi:type="dcterms:W3CDTF">2013-03-26T11:14:52Z</dcterms:created>
  <dcterms:modified xsi:type="dcterms:W3CDTF">2016-09-28T08:33:40Z</dcterms:modified>
</cp:coreProperties>
</file>