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6" r:id="rId7"/>
    <p:sldId id="267" r:id="rId8"/>
    <p:sldId id="268" r:id="rId9"/>
    <p:sldId id="269" r:id="rId10"/>
    <p:sldId id="261" r:id="rId11"/>
    <p:sldId id="263" r:id="rId12"/>
    <p:sldId id="271" r:id="rId13"/>
    <p:sldId id="274" r:id="rId14"/>
    <p:sldId id="275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49513266780538E-2"/>
          <c:y val="2.5860911148286588E-2"/>
          <c:w val="0.90250899916403271"/>
          <c:h val="0.828168612592495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multiLvlStrRef>
              <c:f>Лист1!$A$1:$B$6</c:f>
              <c:multiLvlStrCache>
                <c:ptCount val="6"/>
                <c:lvl>
                  <c:pt idx="0">
                    <c:v>особо высокий</c:v>
                  </c:pt>
                  <c:pt idx="1">
                    <c:v>высокий</c:v>
                  </c:pt>
                  <c:pt idx="2">
                    <c:v>средний</c:v>
                  </c:pt>
                  <c:pt idx="3">
                    <c:v>низкий</c:v>
                  </c:pt>
                  <c:pt idx="4">
                    <c:v>особо низкий</c:v>
                  </c:pt>
                  <c:pt idx="5">
                    <c:v>не учтенные</c:v>
                  </c:pt>
                </c:lvl>
                <c:lvl>
                  <c:pt idx="0">
                    <c:v>D</c:v>
                  </c:pt>
                  <c:pt idx="1">
                    <c:v>C</c:v>
                  </c:pt>
                  <c:pt idx="2">
                    <c:v>B</c:v>
                  </c:pt>
                  <c:pt idx="3">
                    <c:v>A</c:v>
                  </c:pt>
                  <c:pt idx="4">
                    <c:v>O</c:v>
                  </c:pt>
                </c:lvl>
              </c:multiLvlStrCache>
            </c:multiLvlStrRef>
          </c:cat>
          <c:val>
            <c:numRef>
              <c:f>Лист1!$C$1:$C$6</c:f>
              <c:numCache>
                <c:formatCode>General</c:formatCode>
                <c:ptCount val="6"/>
                <c:pt idx="0">
                  <c:v>273</c:v>
                </c:pt>
                <c:pt idx="1">
                  <c:v>561</c:v>
                </c:pt>
                <c:pt idx="2">
                  <c:v>443</c:v>
                </c:pt>
                <c:pt idx="3">
                  <c:v>31</c:v>
                </c:pt>
                <c:pt idx="4">
                  <c:v>0</c:v>
                </c:pt>
                <c:pt idx="5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899072"/>
        <c:axId val="173942536"/>
      </c:barChart>
      <c:catAx>
        <c:axId val="17389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942536"/>
        <c:crosses val="autoZero"/>
        <c:auto val="1"/>
        <c:lblAlgn val="ctr"/>
        <c:lblOffset val="100"/>
        <c:noMultiLvlLbl val="0"/>
      </c:catAx>
      <c:valAx>
        <c:axId val="173942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89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Лист1!$A$1:$B$6</c:f>
              <c:multiLvlStrCache>
                <c:ptCount val="6"/>
                <c:lvl>
                  <c:pt idx="0">
                    <c:v>особо высокий</c:v>
                  </c:pt>
                  <c:pt idx="1">
                    <c:v>высокий</c:v>
                  </c:pt>
                  <c:pt idx="2">
                    <c:v>средний</c:v>
                  </c:pt>
                  <c:pt idx="3">
                    <c:v>низкий</c:v>
                  </c:pt>
                  <c:pt idx="4">
                    <c:v>особо низкий</c:v>
                  </c:pt>
                  <c:pt idx="5">
                    <c:v>не учтенные</c:v>
                  </c:pt>
                </c:lvl>
                <c:lvl>
                  <c:pt idx="0">
                    <c:v>D</c:v>
                  </c:pt>
                  <c:pt idx="1">
                    <c:v>C</c:v>
                  </c:pt>
                  <c:pt idx="2">
                    <c:v>B</c:v>
                  </c:pt>
                  <c:pt idx="3">
                    <c:v>A</c:v>
                  </c:pt>
                  <c:pt idx="4">
                    <c:v>O</c:v>
                  </c:pt>
                </c:lvl>
              </c:multiLvlStrCache>
            </c:multiLvlStrRef>
          </c:cat>
          <c:val>
            <c:numRef>
              <c:f>Лист1!$C$1:$C$6</c:f>
              <c:numCache>
                <c:formatCode>General</c:formatCode>
                <c:ptCount val="6"/>
                <c:pt idx="0">
                  <c:v>20</c:v>
                </c:pt>
                <c:pt idx="1">
                  <c:v>41</c:v>
                </c:pt>
                <c:pt idx="2">
                  <c:v>33</c:v>
                </c:pt>
                <c:pt idx="3">
                  <c:v>2</c:v>
                </c:pt>
                <c:pt idx="4">
                  <c:v>0</c:v>
                </c:pt>
                <c:pt idx="5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71808-6C94-4C1E-8E5C-C548731EE6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FC03E-8B08-4721-B5F0-A3D48878C6CC}">
      <dgm:prSet phldrT="[Текст]" custT="1"/>
      <dgm:spPr/>
      <dgm:t>
        <a:bodyPr/>
        <a:lstStyle/>
        <a:p>
          <a:pPr algn="ctr"/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Высокий</a:t>
          </a:r>
          <a:endParaRPr lang="ru-RU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CC9E6E-7F3B-48AD-8541-8B4D8957663E}" type="parTrans" cxnId="{EFB7610C-78CA-49C4-83A9-9D7C5FA02BD1}">
      <dgm:prSet/>
      <dgm:spPr/>
      <dgm:t>
        <a:bodyPr/>
        <a:lstStyle/>
        <a:p>
          <a:endParaRPr lang="ru-RU"/>
        </a:p>
      </dgm:t>
    </dgm:pt>
    <dgm:pt modelId="{08503509-E2C8-4663-B19C-3AE09D66C117}" type="sibTrans" cxnId="{EFB7610C-78CA-49C4-83A9-9D7C5FA02BD1}">
      <dgm:prSet/>
      <dgm:spPr/>
      <dgm:t>
        <a:bodyPr/>
        <a:lstStyle/>
        <a:p>
          <a:endParaRPr lang="ru-RU"/>
        </a:p>
      </dgm:t>
    </dgm:pt>
    <dgm:pt modelId="{CEC6607A-CC09-4F60-AF7B-15095AC82AA1}">
      <dgm:prSet phldrT="[Текст]" custT="1"/>
      <dgm:spPr/>
      <dgm:t>
        <a:bodyPr/>
        <a:lstStyle/>
        <a:p>
          <a:pPr algn="ctr"/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</a:t>
          </a:r>
          <a:endParaRPr lang="ru-RU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C7AB5-3A4E-4C15-9119-5BE5A1E809C3}" type="parTrans" cxnId="{F310747D-4AA3-4551-99B5-CB8C538D27B5}">
      <dgm:prSet/>
      <dgm:spPr/>
      <dgm:t>
        <a:bodyPr/>
        <a:lstStyle/>
        <a:p>
          <a:endParaRPr lang="ru-RU"/>
        </a:p>
      </dgm:t>
    </dgm:pt>
    <dgm:pt modelId="{D314BF88-F0C4-436E-8E49-FADF0AB5B820}" type="sibTrans" cxnId="{F310747D-4AA3-4551-99B5-CB8C538D27B5}">
      <dgm:prSet/>
      <dgm:spPr/>
      <dgm:t>
        <a:bodyPr/>
        <a:lstStyle/>
        <a:p>
          <a:endParaRPr lang="ru-RU"/>
        </a:p>
      </dgm:t>
    </dgm:pt>
    <dgm:pt modelId="{3A22C1FF-92E9-4D4F-9312-FBC5A6A197C4}">
      <dgm:prSet phldrT="[Текст]" custT="1"/>
      <dgm:spPr/>
      <dgm:t>
        <a:bodyPr/>
        <a:lstStyle/>
        <a:p>
          <a:pPr algn="ctr"/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Низкий</a:t>
          </a:r>
          <a:endParaRPr lang="ru-RU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CD88E1-9912-474C-885E-9657805B56BE}" type="parTrans" cxnId="{2BBA260B-91FB-483C-AE50-B976FDDF8E72}">
      <dgm:prSet/>
      <dgm:spPr/>
      <dgm:t>
        <a:bodyPr/>
        <a:lstStyle/>
        <a:p>
          <a:endParaRPr lang="ru-RU"/>
        </a:p>
      </dgm:t>
    </dgm:pt>
    <dgm:pt modelId="{34D0551D-3FD5-413B-BCC9-14D597D3DCD3}" type="sibTrans" cxnId="{2BBA260B-91FB-483C-AE50-B976FDDF8E72}">
      <dgm:prSet/>
      <dgm:spPr/>
      <dgm:t>
        <a:bodyPr/>
        <a:lstStyle/>
        <a:p>
          <a:endParaRPr lang="ru-RU"/>
        </a:p>
      </dgm:t>
    </dgm:pt>
    <dgm:pt modelId="{EC6059AB-E088-4D36-B135-31797B7975E0}" type="pres">
      <dgm:prSet presAssocID="{ADB71808-6C94-4C1E-8E5C-C548731EE6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2EF1E6-E4B8-4858-804F-FDBFEEDB44DB}" type="pres">
      <dgm:prSet presAssocID="{478FC03E-8B08-4721-B5F0-A3D48878C6CC}" presName="parentLin" presStyleCnt="0"/>
      <dgm:spPr/>
    </dgm:pt>
    <dgm:pt modelId="{1D552112-CA67-48AB-ABB3-FE1950C0B785}" type="pres">
      <dgm:prSet presAssocID="{478FC03E-8B08-4721-B5F0-A3D48878C6C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7C4ADC0-5785-4FAC-A0A2-24E708C11E1A}" type="pres">
      <dgm:prSet presAssocID="{478FC03E-8B08-4721-B5F0-A3D48878C6CC}" presName="parentText" presStyleLbl="node1" presStyleIdx="0" presStyleCnt="3" custLinFactNeighborX="35551" custLinFactNeighborY="-40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ACCC8-4F54-45BE-9662-D1788E7DCA32}" type="pres">
      <dgm:prSet presAssocID="{478FC03E-8B08-4721-B5F0-A3D48878C6CC}" presName="negativeSpace" presStyleCnt="0"/>
      <dgm:spPr/>
    </dgm:pt>
    <dgm:pt modelId="{6B7EA33E-8BF3-4242-B34C-BFB20BA7C2C0}" type="pres">
      <dgm:prSet presAssocID="{478FC03E-8B08-4721-B5F0-A3D48878C6CC}" presName="childText" presStyleLbl="conFgAcc1" presStyleIdx="0" presStyleCnt="3">
        <dgm:presLayoutVars>
          <dgm:bulletEnabled val="1"/>
        </dgm:presLayoutVars>
      </dgm:prSet>
      <dgm:spPr/>
    </dgm:pt>
    <dgm:pt modelId="{3AEADA14-B1C0-4EBA-BDFE-463E4A0A6AB0}" type="pres">
      <dgm:prSet presAssocID="{08503509-E2C8-4663-B19C-3AE09D66C117}" presName="spaceBetweenRectangles" presStyleCnt="0"/>
      <dgm:spPr/>
    </dgm:pt>
    <dgm:pt modelId="{BCC94188-7E9F-4105-AFF0-B2FA851FA703}" type="pres">
      <dgm:prSet presAssocID="{CEC6607A-CC09-4F60-AF7B-15095AC82AA1}" presName="parentLin" presStyleCnt="0"/>
      <dgm:spPr/>
    </dgm:pt>
    <dgm:pt modelId="{9DDE4B1A-D3C5-4816-B2D2-B8282896B21D}" type="pres">
      <dgm:prSet presAssocID="{CEC6607A-CC09-4F60-AF7B-15095AC82A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25832DF-A6E8-4517-88D8-A60C20C88F9F}" type="pres">
      <dgm:prSet presAssocID="{CEC6607A-CC09-4F60-AF7B-15095AC82AA1}" presName="parentText" presStyleLbl="node1" presStyleIdx="1" presStyleCnt="3" custLinFactNeighborX="33180" custLinFactNeighborY="-404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A23BC-7C4D-4CE7-A3C1-97CF7C441070}" type="pres">
      <dgm:prSet presAssocID="{CEC6607A-CC09-4F60-AF7B-15095AC82AA1}" presName="negativeSpace" presStyleCnt="0"/>
      <dgm:spPr/>
    </dgm:pt>
    <dgm:pt modelId="{A2D51A21-B4F2-42FB-9593-BC1B81193030}" type="pres">
      <dgm:prSet presAssocID="{CEC6607A-CC09-4F60-AF7B-15095AC82AA1}" presName="childText" presStyleLbl="conFgAcc1" presStyleIdx="1" presStyleCnt="3" custLinFactY="1063" custLinFactNeighborX="2133" custLinFactNeighborY="100000">
        <dgm:presLayoutVars>
          <dgm:bulletEnabled val="1"/>
        </dgm:presLayoutVars>
      </dgm:prSet>
      <dgm:spPr/>
    </dgm:pt>
    <dgm:pt modelId="{E1C6EA58-738B-497C-A336-94F769222F6B}" type="pres">
      <dgm:prSet presAssocID="{D314BF88-F0C4-436E-8E49-FADF0AB5B820}" presName="spaceBetweenRectangles" presStyleCnt="0"/>
      <dgm:spPr/>
    </dgm:pt>
    <dgm:pt modelId="{92C7C35A-C5E8-483C-91C6-BE72B23399A0}" type="pres">
      <dgm:prSet presAssocID="{3A22C1FF-92E9-4D4F-9312-FBC5A6A197C4}" presName="parentLin" presStyleCnt="0"/>
      <dgm:spPr/>
    </dgm:pt>
    <dgm:pt modelId="{21D44BE3-B870-41DC-9472-5C95810A1A09}" type="pres">
      <dgm:prSet presAssocID="{3A22C1FF-92E9-4D4F-9312-FBC5A6A197C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7BA4286-F2CC-49F7-AE80-F83A7A093718}" type="pres">
      <dgm:prSet presAssocID="{3A22C1FF-92E9-4D4F-9312-FBC5A6A197C4}" presName="parentText" presStyleLbl="node1" presStyleIdx="2" presStyleCnt="3" custLinFactNeighborX="36656" custLinFactNeighborY="-780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B53A5-C1A0-4D98-A60B-F963E51BE19C}" type="pres">
      <dgm:prSet presAssocID="{3A22C1FF-92E9-4D4F-9312-FBC5A6A197C4}" presName="negativeSpace" presStyleCnt="0"/>
      <dgm:spPr/>
    </dgm:pt>
    <dgm:pt modelId="{3353952C-3E38-4DC4-A50C-2F964367A951}" type="pres">
      <dgm:prSet presAssocID="{3A22C1FF-92E9-4D4F-9312-FBC5A6A197C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FB7610C-78CA-49C4-83A9-9D7C5FA02BD1}" srcId="{ADB71808-6C94-4C1E-8E5C-C548731EE63E}" destId="{478FC03E-8B08-4721-B5F0-A3D48878C6CC}" srcOrd="0" destOrd="0" parTransId="{85CC9E6E-7F3B-48AD-8541-8B4D8957663E}" sibTransId="{08503509-E2C8-4663-B19C-3AE09D66C117}"/>
    <dgm:cxn modelId="{EBA99307-9453-48BD-AC1B-C9CDBB0B3757}" type="presOf" srcId="{478FC03E-8B08-4721-B5F0-A3D48878C6CC}" destId="{1D552112-CA67-48AB-ABB3-FE1950C0B785}" srcOrd="0" destOrd="0" presId="urn:microsoft.com/office/officeart/2005/8/layout/list1"/>
    <dgm:cxn modelId="{4D159BEE-44D6-4CA4-88EB-DC8BF2D7A199}" type="presOf" srcId="{CEC6607A-CC09-4F60-AF7B-15095AC82AA1}" destId="{9DDE4B1A-D3C5-4816-B2D2-B8282896B21D}" srcOrd="0" destOrd="0" presId="urn:microsoft.com/office/officeart/2005/8/layout/list1"/>
    <dgm:cxn modelId="{65E7D412-2937-45F0-B545-B7078F603F28}" type="presOf" srcId="{3A22C1FF-92E9-4D4F-9312-FBC5A6A197C4}" destId="{F7BA4286-F2CC-49F7-AE80-F83A7A093718}" srcOrd="1" destOrd="0" presId="urn:microsoft.com/office/officeart/2005/8/layout/list1"/>
    <dgm:cxn modelId="{F1909895-B49A-4B94-B8B7-BD0772011943}" type="presOf" srcId="{CEC6607A-CC09-4F60-AF7B-15095AC82AA1}" destId="{B25832DF-A6E8-4517-88D8-A60C20C88F9F}" srcOrd="1" destOrd="0" presId="urn:microsoft.com/office/officeart/2005/8/layout/list1"/>
    <dgm:cxn modelId="{F44D8FA6-A750-4894-9A07-945F32F041B4}" type="presOf" srcId="{3A22C1FF-92E9-4D4F-9312-FBC5A6A197C4}" destId="{21D44BE3-B870-41DC-9472-5C95810A1A09}" srcOrd="0" destOrd="0" presId="urn:microsoft.com/office/officeart/2005/8/layout/list1"/>
    <dgm:cxn modelId="{1284F358-61DB-4ECD-BBEA-5C62D5D978F6}" type="presOf" srcId="{ADB71808-6C94-4C1E-8E5C-C548731EE63E}" destId="{EC6059AB-E088-4D36-B135-31797B7975E0}" srcOrd="0" destOrd="0" presId="urn:microsoft.com/office/officeart/2005/8/layout/list1"/>
    <dgm:cxn modelId="{2BBA260B-91FB-483C-AE50-B976FDDF8E72}" srcId="{ADB71808-6C94-4C1E-8E5C-C548731EE63E}" destId="{3A22C1FF-92E9-4D4F-9312-FBC5A6A197C4}" srcOrd="2" destOrd="0" parTransId="{80CD88E1-9912-474C-885E-9657805B56BE}" sibTransId="{34D0551D-3FD5-413B-BCC9-14D597D3DCD3}"/>
    <dgm:cxn modelId="{F310747D-4AA3-4551-99B5-CB8C538D27B5}" srcId="{ADB71808-6C94-4C1E-8E5C-C548731EE63E}" destId="{CEC6607A-CC09-4F60-AF7B-15095AC82AA1}" srcOrd="1" destOrd="0" parTransId="{4CCC7AB5-3A4E-4C15-9119-5BE5A1E809C3}" sibTransId="{D314BF88-F0C4-436E-8E49-FADF0AB5B820}"/>
    <dgm:cxn modelId="{5E679AF1-37F4-4C18-97B6-F31D6980F669}" type="presOf" srcId="{478FC03E-8B08-4721-B5F0-A3D48878C6CC}" destId="{F7C4ADC0-5785-4FAC-A0A2-24E708C11E1A}" srcOrd="1" destOrd="0" presId="urn:microsoft.com/office/officeart/2005/8/layout/list1"/>
    <dgm:cxn modelId="{27DFC961-4921-4000-8C87-1C6E9627CC02}" type="presParOf" srcId="{EC6059AB-E088-4D36-B135-31797B7975E0}" destId="{682EF1E6-E4B8-4858-804F-FDBFEEDB44DB}" srcOrd="0" destOrd="0" presId="urn:microsoft.com/office/officeart/2005/8/layout/list1"/>
    <dgm:cxn modelId="{BFCBB0B5-D301-4D1A-8F9B-6E6E2AF22B86}" type="presParOf" srcId="{682EF1E6-E4B8-4858-804F-FDBFEEDB44DB}" destId="{1D552112-CA67-48AB-ABB3-FE1950C0B785}" srcOrd="0" destOrd="0" presId="urn:microsoft.com/office/officeart/2005/8/layout/list1"/>
    <dgm:cxn modelId="{F32099CA-78C5-4BF1-9FFD-C31A201AEDDB}" type="presParOf" srcId="{682EF1E6-E4B8-4858-804F-FDBFEEDB44DB}" destId="{F7C4ADC0-5785-4FAC-A0A2-24E708C11E1A}" srcOrd="1" destOrd="0" presId="urn:microsoft.com/office/officeart/2005/8/layout/list1"/>
    <dgm:cxn modelId="{47892CC3-41F0-4F15-B398-1891EFF5EEEA}" type="presParOf" srcId="{EC6059AB-E088-4D36-B135-31797B7975E0}" destId="{BB7ACCC8-4F54-45BE-9662-D1788E7DCA32}" srcOrd="1" destOrd="0" presId="urn:microsoft.com/office/officeart/2005/8/layout/list1"/>
    <dgm:cxn modelId="{36B96AB7-C736-44D7-BA30-26934B0ED3D8}" type="presParOf" srcId="{EC6059AB-E088-4D36-B135-31797B7975E0}" destId="{6B7EA33E-8BF3-4242-B34C-BFB20BA7C2C0}" srcOrd="2" destOrd="0" presId="urn:microsoft.com/office/officeart/2005/8/layout/list1"/>
    <dgm:cxn modelId="{3384071E-DE6D-4763-A0FA-55398D5ACBF8}" type="presParOf" srcId="{EC6059AB-E088-4D36-B135-31797B7975E0}" destId="{3AEADA14-B1C0-4EBA-BDFE-463E4A0A6AB0}" srcOrd="3" destOrd="0" presId="urn:microsoft.com/office/officeart/2005/8/layout/list1"/>
    <dgm:cxn modelId="{A8623E4C-9AF0-4EC0-81B3-0CF3416643D4}" type="presParOf" srcId="{EC6059AB-E088-4D36-B135-31797B7975E0}" destId="{BCC94188-7E9F-4105-AFF0-B2FA851FA703}" srcOrd="4" destOrd="0" presId="urn:microsoft.com/office/officeart/2005/8/layout/list1"/>
    <dgm:cxn modelId="{FE326670-32BD-46DB-B3DE-3F02B3FB4A2A}" type="presParOf" srcId="{BCC94188-7E9F-4105-AFF0-B2FA851FA703}" destId="{9DDE4B1A-D3C5-4816-B2D2-B8282896B21D}" srcOrd="0" destOrd="0" presId="urn:microsoft.com/office/officeart/2005/8/layout/list1"/>
    <dgm:cxn modelId="{BAB14B49-A048-4F56-8143-3BF00CD2682D}" type="presParOf" srcId="{BCC94188-7E9F-4105-AFF0-B2FA851FA703}" destId="{B25832DF-A6E8-4517-88D8-A60C20C88F9F}" srcOrd="1" destOrd="0" presId="urn:microsoft.com/office/officeart/2005/8/layout/list1"/>
    <dgm:cxn modelId="{9D702DA6-69A3-42DF-9E7C-49E4D530A693}" type="presParOf" srcId="{EC6059AB-E088-4D36-B135-31797B7975E0}" destId="{191A23BC-7C4D-4CE7-A3C1-97CF7C441070}" srcOrd="5" destOrd="0" presId="urn:microsoft.com/office/officeart/2005/8/layout/list1"/>
    <dgm:cxn modelId="{91B38BDD-2BCB-4507-99AA-FD88658B6610}" type="presParOf" srcId="{EC6059AB-E088-4D36-B135-31797B7975E0}" destId="{A2D51A21-B4F2-42FB-9593-BC1B81193030}" srcOrd="6" destOrd="0" presId="urn:microsoft.com/office/officeart/2005/8/layout/list1"/>
    <dgm:cxn modelId="{A260EE26-A3AB-4FD3-A5CC-5C008B7356F5}" type="presParOf" srcId="{EC6059AB-E088-4D36-B135-31797B7975E0}" destId="{E1C6EA58-738B-497C-A336-94F769222F6B}" srcOrd="7" destOrd="0" presId="urn:microsoft.com/office/officeart/2005/8/layout/list1"/>
    <dgm:cxn modelId="{C02E970C-92DA-4D11-AB7D-7BB9B23094B3}" type="presParOf" srcId="{EC6059AB-E088-4D36-B135-31797B7975E0}" destId="{92C7C35A-C5E8-483C-91C6-BE72B23399A0}" srcOrd="8" destOrd="0" presId="urn:microsoft.com/office/officeart/2005/8/layout/list1"/>
    <dgm:cxn modelId="{10F1D1F0-A026-42F4-A00E-E03434F14621}" type="presParOf" srcId="{92C7C35A-C5E8-483C-91C6-BE72B23399A0}" destId="{21D44BE3-B870-41DC-9472-5C95810A1A09}" srcOrd="0" destOrd="0" presId="urn:microsoft.com/office/officeart/2005/8/layout/list1"/>
    <dgm:cxn modelId="{C0B23709-4EEB-4728-9E7F-D825982AE319}" type="presParOf" srcId="{92C7C35A-C5E8-483C-91C6-BE72B23399A0}" destId="{F7BA4286-F2CC-49F7-AE80-F83A7A093718}" srcOrd="1" destOrd="0" presId="urn:microsoft.com/office/officeart/2005/8/layout/list1"/>
    <dgm:cxn modelId="{BD163E5C-9E1B-4F38-AD24-050D541D5E33}" type="presParOf" srcId="{EC6059AB-E088-4D36-B135-31797B7975E0}" destId="{C51B53A5-C1A0-4D98-A60B-F963E51BE19C}" srcOrd="9" destOrd="0" presId="urn:microsoft.com/office/officeart/2005/8/layout/list1"/>
    <dgm:cxn modelId="{69775BBA-E4FD-4D8D-AF5A-4FB7A1D67293}" type="presParOf" srcId="{EC6059AB-E088-4D36-B135-31797B7975E0}" destId="{3353952C-3E38-4DC4-A50C-2F964367A95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540327"/>
            <a:ext cx="8689976" cy="181840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</a:t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для родителей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2358736"/>
            <a:ext cx="8689976" cy="2899063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ребенок идет в 1 класс</a:t>
            </a:r>
            <a:endParaRPr lang="ru-RU" sz="8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2"/>
            <a:ext cx="2379518" cy="23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97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04900" y="374072"/>
            <a:ext cx="9980682" cy="7481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Дезадаптация (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неадаптированность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1104900" y="1246909"/>
            <a:ext cx="9982200" cy="492529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10891" y="1724891"/>
            <a:ext cx="3834245" cy="5403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Деструктивность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личности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410691" y="1787236"/>
            <a:ext cx="1600200" cy="143394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7845136" y="1828800"/>
            <a:ext cx="1444337" cy="139238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10891" y="2454852"/>
            <a:ext cx="3834245" cy="14313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взаимоотношений со сверстниками, учителями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0981" y="3002973"/>
            <a:ext cx="1620981" cy="1756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признаков тревожности, ухудшение здоровья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97189" y="2971800"/>
            <a:ext cx="1620983" cy="1683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интереса к обучению, успеваемости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587336" y="4759036"/>
            <a:ext cx="384464" cy="6650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204854" y="3917374"/>
            <a:ext cx="498764" cy="143394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284027" y="3886200"/>
            <a:ext cx="436418" cy="147031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697189" y="4691496"/>
            <a:ext cx="327314" cy="6650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517072" y="5424054"/>
            <a:ext cx="3719945" cy="644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Отчуждение от школы, семьи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19082" y="5392884"/>
            <a:ext cx="3543300" cy="6078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Неблагоприятный социальный статус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3706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1104900" y="644236"/>
            <a:ext cx="4914900" cy="552796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успешной адаптации: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Удовлетворённость ребенком процессом обучения,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легко справляется с программой.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самостоятельности ребенка при выполнении учебных заданий, готовность прибегнуть к помощи взрослого лишь ПОСЛЕ попыток выпалить задания самому,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межличностными отношениями- с одноклассниками и учителями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6172200" y="571500"/>
            <a:ext cx="4914900" cy="560069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Усталый, утомленный внешний вид ребенка.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нежелание ребенка делиться своими впечатлениями о проведенном дне.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Стремление отвлечь взрослого от школьных событий, переключить внимание на другие темы.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Нежелание выполнять домашние задания.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Жалобы на те или иные события, связанные со школой.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Беспокойный сон.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Трудности утреннего пробуждения, вялость.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Постоянные жалобы на плохое самочувствие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8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10794229" cy="8624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успешной адаптации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847109"/>
            <a:ext cx="8596668" cy="33770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945573" y="737755"/>
            <a:ext cx="10868891" cy="1569027"/>
          </a:xfrm>
          <a:prstGeom prst="downArrow">
            <a:avLst>
              <a:gd name="adj1" fmla="val 50000"/>
              <a:gd name="adj2" fmla="val 4362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взаимодействия семьи и школы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933261"/>
              </p:ext>
            </p:extLst>
          </p:nvPr>
        </p:nvGraphicFramePr>
        <p:xfrm>
          <a:off x="677335" y="2306782"/>
          <a:ext cx="11376120" cy="4031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1510"/>
                <a:gridCol w="5704610"/>
              </a:tblGrid>
              <a:tr h="43721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Физиологические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944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режима дня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игры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Правильная посадка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правильного питания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двигательной активности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 самостоятельности и ответственности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Психологический климат в семье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Самооценка и самоконтроль ребенка</a:t>
                      </a:r>
                    </a:p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Самоценность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ребенка для родителей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Поддержание интереса к школе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Дружеские отношения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одноклассникам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Недопустимость физического воздействия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самостоятельности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 темперамента ребенка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Обязательный контроль за учебой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Поощрение за достижения и успехи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Моральное стимулирование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5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94855"/>
            <a:ext cx="10351752" cy="133003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школьной зрелости выпускников ДОУ 2016-2017 уч.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1922319"/>
            <a:ext cx="10351752" cy="361603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диагностике приняло участие 28 дошкольных образовательных организаций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продиагностировано 1365 выпускников ДОУ.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определено 5 уровней школьной зрелости выпускников.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школьной зрелости составил 2% (31 выпускник, который может испытывать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 классе).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61% выпускников имеют высокий и особо высокий уровень школьной зрелости.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136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1800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школьной зрелости 2017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55790060"/>
              </p:ext>
            </p:extLst>
          </p:nvPr>
        </p:nvGraphicFramePr>
        <p:xfrm>
          <a:off x="187036" y="1413165"/>
          <a:ext cx="5832764" cy="437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35678700"/>
              </p:ext>
            </p:extLst>
          </p:nvPr>
        </p:nvGraphicFramePr>
        <p:xfrm>
          <a:off x="6172199" y="1517073"/>
          <a:ext cx="5683827" cy="427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706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63683"/>
            <a:ext cx="8596668" cy="5922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0462" y="955964"/>
            <a:ext cx="7240537" cy="5049981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подросткового кризиса зависит от легкости прохождения кризиса 7 Лет!</a:t>
            </a:r>
          </a:p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«ЦПП» г. Майкоп,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Пушкина 155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88772-54-56-58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www.lokus01.ru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301" y="1482910"/>
            <a:ext cx="3059239" cy="31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выступления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93718"/>
            <a:ext cx="10363826" cy="409748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Психологическая готовность к школе. Педагог-психолог О. М. Терентьева, МБДОУ 12.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Адаптация к школьному обучению. Что такое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Летняя подготовка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Педагог-психолог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Ю.А. Миллер, МБУ «ЦПП».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Школьные трудности в первый год обучения. Советы родителям. Учитель начальных классов И.В.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Беляшова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«Гимназия 22»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Речевые трудности, особенности звукопроизношения и влияние его на обучение. Учитель-логопед Е.С. Назарова, МБУ №ЦПП»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0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выделяют 3 основных этапа этой адаптации.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776846"/>
            <a:ext cx="10363826" cy="401435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Этап «физиологической бури» — первые 3—4 недели обучения. Он, как всякая буря, заканчивается значительными энергетическими затратами всех систем организма. Некоторым детям этот этап даётся настолько тяжело, что они могут заболеть, у большинства наблюдается потеря веса.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Этап начального или неустойчивого приспособления. В этот период организм ребёнка находит приемлемые, близкие к оптимальным варианты реакций на новые условия.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Этап относительно устойчивого приспособления — напряжение спадает, организм почти приспособился к новому образу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63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4" y="301985"/>
            <a:ext cx="8250382" cy="6187787"/>
          </a:xfrm>
        </p:spPr>
      </p:pic>
    </p:spTree>
    <p:extLst>
      <p:ext uri="{BB962C8B-B14F-4D97-AF65-F5344CB8AC3E}">
        <p14:creationId xmlns:p14="http://schemas.microsoft.com/office/powerpoint/2010/main" val="162931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Приблизительный распорядок дня школьника 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880756"/>
            <a:ext cx="10363826" cy="3910444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7.00 — Подъём.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7.00-7.30— Уборка постели, умывание.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7.30-8.00 — Завтрак.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8.30-13.00 — Занятия в школе.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13.30-15.00 — Обед, отдых.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15.00-16.00 — Прогулка или домашние игры (не на компьютере).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16.00-18.00 — Выполнение домашних заданий.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18.00-18.30 — Ужин.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18.30-20.00 — Свободное время.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20.00-20.15 — Подготовка ко сну.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20.15-21.00 — Чтение книг с папой или мамой. (Самостоятельно ребёнок может читать только при условии хорошего освещения.)</a:t>
            </a:r>
          </a:p>
        </p:txBody>
      </p:sp>
    </p:spTree>
    <p:extLst>
      <p:ext uri="{BB962C8B-B14F-4D97-AF65-F5344CB8AC3E}">
        <p14:creationId xmlns:p14="http://schemas.microsoft.com/office/powerpoint/2010/main" val="356608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593" y="446810"/>
            <a:ext cx="8596668" cy="7689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адаптации первоклассников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11507884"/>
              </p:ext>
            </p:extLst>
          </p:nvPr>
        </p:nvGraphicFramePr>
        <p:xfrm>
          <a:off x="2202261" y="1215736"/>
          <a:ext cx="8768000" cy="4351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69" y="4685337"/>
            <a:ext cx="45720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73007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1558637"/>
            <a:ext cx="7108008" cy="423949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 положительно относиться к школе,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воспринимает адекватно,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материал усваивается легко, глубоко и полно,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Решает усложненные задачи,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Прилежен, внимательно слушает указания и объяснения учителя,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поручения без лишнего контроля,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интерес к самостоятельной работе, готовиться ко всем урокам,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в классе благоприятное статусное положение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18" y="2844079"/>
            <a:ext cx="4200667" cy="27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7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828564"/>
            <a:ext cx="10351752" cy="62616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1454728"/>
            <a:ext cx="6920971" cy="464473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 положительно относиться к школе, ее посещение не вызывает отрицательных переживаний,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 учебный материал, если учитель излагает его подробно и наглядно,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Усваивает основное содержание учебных программ, самостоятельно решает типовые задачи,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сосредоточен тогда, когда занят чем-то для него интересным,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поручения выполняет добросовестно,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Дружит со многими одноклассниками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99" y="1569028"/>
            <a:ext cx="4506601" cy="46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8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828564"/>
            <a:ext cx="10351752" cy="70929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1537856"/>
            <a:ext cx="7149571" cy="496685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 отрицательно относиться к школе, нередки жалобы на нездоровье,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Доминирует подавленное настроение,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Наблюдаются нарушения дисциплины,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Объясняемый учителем материал усваивается фрагментарно, самостоятельная работа с учебником затруднена,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 волнении самостоятельных учебных заданий не проявляет интереса,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урокам готовиться нерегулярно, ему необходим постоянный контроль, систематические напоминания и побуждения со стороны учителя и родителя,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 работоспособность и внимание при удлинённых паузах для отдыха,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Близких друзей не имеет, знает по именам лишь часть  одноклассников.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86" y="1462520"/>
            <a:ext cx="2324100" cy="1543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59" y="3005570"/>
            <a:ext cx="2333625" cy="1552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345" y="4712709"/>
            <a:ext cx="2865390" cy="17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2626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235</TotalTime>
  <Words>793</Words>
  <Application>Microsoft Office PowerPoint</Application>
  <PresentationFormat>Широкоэкранный</PresentationFormat>
  <Paragraphs>108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Tw Cen MT</vt:lpstr>
      <vt:lpstr>Капля</vt:lpstr>
      <vt:lpstr>РОДИТЕЛЬСКИЙ УНИВЕРСИТЕТ Круглый стол для родителей</vt:lpstr>
      <vt:lpstr>Регламент выступления</vt:lpstr>
      <vt:lpstr>Психологи выделяют 3 основных этапа этой адаптации. </vt:lpstr>
      <vt:lpstr>Презентация PowerPoint</vt:lpstr>
      <vt:lpstr>Приблизительный распорядок дня школьника  начальных классов </vt:lpstr>
      <vt:lpstr>Уровни адаптации первоклассников</vt:lpstr>
      <vt:lpstr>Высокий уровень</vt:lpstr>
      <vt:lpstr>Средний уровень</vt:lpstr>
      <vt:lpstr>Низкий уровень</vt:lpstr>
      <vt:lpstr>Дезадаптация ( неадаптированность)</vt:lpstr>
      <vt:lpstr>Презентация PowerPoint</vt:lpstr>
      <vt:lpstr>Условия успешной адаптации</vt:lpstr>
      <vt:lpstr>Диагностика школьной зрелости выпускников ДОУ 2016-2017 уч. год</vt:lpstr>
      <vt:lpstr>Уровень школьной зрелости 2017</vt:lpstr>
      <vt:lpstr>Помните!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РОДИТЕЛЬСКИЙ УНИВЕРСИТЕТ Круглый стол для родителей</dc:title>
  <dc:creator>Admin</dc:creator>
  <cp:lastModifiedBy>Admin</cp:lastModifiedBy>
  <cp:revision>11</cp:revision>
  <dcterms:created xsi:type="dcterms:W3CDTF">2017-05-30T07:33:26Z</dcterms:created>
  <dcterms:modified xsi:type="dcterms:W3CDTF">2017-06-02T07:28:50Z</dcterms:modified>
</cp:coreProperties>
</file>