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8" r:id="rId9"/>
    <p:sldId id="275" r:id="rId10"/>
    <p:sldId id="265" r:id="rId11"/>
    <p:sldId id="269" r:id="rId12"/>
    <p:sldId id="270" r:id="rId13"/>
    <p:sldId id="271" r:id="rId14"/>
    <p:sldId id="272" r:id="rId15"/>
    <p:sldId id="273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CECF0-26E3-4248-963C-3884D150038E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0C0B1-3966-4846-9CEC-194954B1F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ED7E-36E0-48D4-BF05-425C46A3BB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C0B1-3966-4846-9CEC-194954B1F3F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Первый раз в первый класс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Советы родителям будущих первоклассников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043890" cy="450059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Прежде всего нужно придерживаться элементарных правил вежливости</a:t>
            </a:r>
          </a:p>
          <a:p>
            <a:r>
              <a:rPr lang="ru-RU" dirty="0" smtClean="0"/>
              <a:t>К учителю всегда нужно обращаться на «Вы» и по имени-отчеству</a:t>
            </a:r>
          </a:p>
          <a:p>
            <a:r>
              <a:rPr lang="ru-RU" dirty="0" smtClean="0"/>
              <a:t>Разговаривая с учителем, держите в узде свои эмоции</a:t>
            </a:r>
          </a:p>
          <a:p>
            <a:r>
              <a:rPr lang="ru-RU" dirty="0" smtClean="0"/>
              <a:t>Старайтесь не приходить к учителю по серьезному поводу без предупреждения и взаимной договоренности</a:t>
            </a:r>
          </a:p>
          <a:p>
            <a:r>
              <a:rPr lang="ru-RU" dirty="0" smtClean="0"/>
              <a:t>Никогда не критикуйте учителя в присутствии ребенка</a:t>
            </a:r>
          </a:p>
          <a:p>
            <a:r>
              <a:rPr lang="ru-RU" dirty="0" smtClean="0"/>
              <a:t>Всегда помните, зачем пришли к учителю.</a:t>
            </a:r>
          </a:p>
        </p:txBody>
      </p:sp>
      <p:pic>
        <p:nvPicPr>
          <p:cNvPr id="11266" name="Picture 2" descr="Картинки по запросу родительское собр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72074"/>
            <a:ext cx="4071966" cy="166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186766" cy="4197361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Семья и школа </a:t>
            </a:r>
            <a:r>
              <a:rPr lang="ru-RU" dirty="0" smtClean="0"/>
              <a:t>– это берег и море. На берегу ребёнок делает свои первые шаги, получает первые уроки жизни, а потом перед ним открывается необозримое море знаний, и курс в этом море прокладывает школа. Это не значит, что он должен оторваться от берега…»</a:t>
            </a:r>
          </a:p>
          <a:p>
            <a:pPr algn="r">
              <a:buNone/>
            </a:pPr>
            <a:r>
              <a:rPr lang="ru-RU" dirty="0" smtClean="0"/>
              <a:t>Л.Кассиль</a:t>
            </a:r>
            <a:endParaRPr lang="ru-RU" dirty="0"/>
          </a:p>
        </p:txBody>
      </p:sp>
      <p:pic>
        <p:nvPicPr>
          <p:cNvPr id="7170" name="Picture 2" descr="Картинки по запросу семья и шк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1857388" cy="2019072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семья и шко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290"/>
            <a:ext cx="285750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Учитель +  родители =  союзники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Картинки по запросу семья и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43248"/>
            <a:ext cx="3305175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Советы родителям будущих первоклассников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1434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Будите утром ребенка спокойно. Он должен увидеть Вашу улыбку и услышать ласковый голос.</a:t>
            </a:r>
          </a:p>
          <a:p>
            <a:r>
              <a:rPr lang="ru-RU" dirty="0" smtClean="0"/>
              <a:t>Не торопите. Умение рассчитывать время – это ваша задача!</a:t>
            </a:r>
          </a:p>
          <a:p>
            <a:r>
              <a:rPr lang="ru-RU" dirty="0" smtClean="0"/>
              <a:t>Не отправляйте ребёнка в школу без завтрака.</a:t>
            </a:r>
          </a:p>
          <a:p>
            <a:r>
              <a:rPr lang="ru-RU" dirty="0" smtClean="0"/>
              <a:t>Пожелайте ребёнку удачи, подбодрите, найдите несколько ласковых слов – впереди у него трудный	 день.</a:t>
            </a:r>
            <a:endParaRPr lang="ru-RU" dirty="0"/>
          </a:p>
        </p:txBody>
      </p:sp>
      <p:pic>
        <p:nvPicPr>
          <p:cNvPr id="5122" name="Picture 2" descr="Картинки по запросу первоклассник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429264"/>
            <a:ext cx="4214842" cy="124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8317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Найдите в течение дня хотя бы полчаса, когда вы будете принадлежать только ребенку, не отвлекаясь на домашние заботы.</a:t>
            </a:r>
          </a:p>
          <a:p>
            <a:r>
              <a:rPr lang="ru-RU" dirty="0" smtClean="0"/>
              <a:t>Верьте в ребенка! Радуйтесь его успехам, не делайте трагедий из неудач. Вселяйте в него уверенность.</a:t>
            </a:r>
          </a:p>
          <a:p>
            <a:r>
              <a:rPr lang="ru-RU" dirty="0" smtClean="0"/>
              <a:t>Не сравнивайте успехи ребёнка с успехами его друзей, одноклассников, детей ваших знакомых. Сравнивайте ребёнка только с ним самим.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первоклассник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429264"/>
            <a:ext cx="4214842" cy="124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Поддерживайте в ребенке его стремление стать школьником.</a:t>
            </a:r>
          </a:p>
          <a:p>
            <a:r>
              <a:rPr lang="ru-RU" dirty="0" smtClean="0"/>
              <a:t>Не пропускайте трудности , возможные у ребёнка на начальном этапе овладения учебными навыками.</a:t>
            </a:r>
          </a:p>
          <a:p>
            <a:r>
              <a:rPr lang="ru-RU" dirty="0" smtClean="0"/>
              <a:t>Поддерживайте первоклассника в его желании добиться успеха. Хвалите ребенка!</a:t>
            </a:r>
          </a:p>
          <a:p>
            <a:r>
              <a:rPr lang="ru-RU" dirty="0" smtClean="0"/>
              <a:t>Уважайте мнение первоклассника о своем учителе.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Картинки по запросу первоклассник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4214842" cy="124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1"/>
            <a:ext cx="8229600" cy="3571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itchFamily="34" charset="0"/>
                <a:cs typeface="Aparajita" pitchFamily="34" charset="0"/>
              </a:rPr>
              <a:t>Желаем успехов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itchFamily="34" charset="0"/>
                <a:cs typeface="Aparajita" pitchFamily="34" charset="0"/>
              </a:rPr>
              <a:t>на нелегком пути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itchFamily="34" charset="0"/>
                <a:cs typeface="Aparajita" pitchFamily="34" charset="0"/>
              </a:rPr>
              <a:t>в мир знаний!</a:t>
            </a:r>
            <a:endParaRPr lang="ru-RU" sz="5400" b="1" i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F:\парад первоклассников\DSC_0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38864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924800" cy="13716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Готовность детей 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к обучению в школе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Какие знания должны быть сформированы у будущего первоклассника?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Развитие речи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447800"/>
            <a:ext cx="6838976" cy="46958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Уметь четко произносить все звуки речи.</a:t>
            </a:r>
          </a:p>
          <a:p>
            <a:r>
              <a:rPr lang="ru-RU" sz="2400" b="1" dirty="0" smtClean="0"/>
              <a:t>Уметь выделять заданный звук в потоке речи.</a:t>
            </a:r>
          </a:p>
          <a:p>
            <a:r>
              <a:rPr lang="ru-RU" sz="2400" b="1" dirty="0" smtClean="0"/>
              <a:t>Уметь определять место звука в слове.</a:t>
            </a:r>
          </a:p>
          <a:p>
            <a:r>
              <a:rPr lang="ru-RU" sz="2400" b="1" dirty="0" smtClean="0"/>
              <a:t>Уметь произносить слово по слогам.</a:t>
            </a:r>
          </a:p>
          <a:p>
            <a:r>
              <a:rPr lang="ru-RU" sz="2400" b="1" dirty="0" smtClean="0"/>
              <a:t>Уметь составлять предложение из 3-4-5 слов.</a:t>
            </a:r>
          </a:p>
          <a:p>
            <a:r>
              <a:rPr lang="ru-RU" sz="2400" b="1" dirty="0" smtClean="0"/>
              <a:t>Уметь составлять рассказ по картинке.</a:t>
            </a:r>
          </a:p>
          <a:p>
            <a:r>
              <a:rPr lang="ru-RU" sz="2400" b="1" dirty="0" smtClean="0"/>
              <a:t>Уметь читать наизусть любимые стихотворения, знать автора прочитанного стихотворения</a:t>
            </a:r>
          </a:p>
          <a:p>
            <a:r>
              <a:rPr lang="ru-RU" sz="2400" b="1" dirty="0" smtClean="0"/>
              <a:t>Уметь последовательно передавать </a:t>
            </a:r>
            <a:r>
              <a:rPr lang="ru-RU" sz="2400" b="1" dirty="0" smtClean="0"/>
              <a:t>содержание </a:t>
            </a:r>
            <a:r>
              <a:rPr lang="ru-RU" sz="2400" b="1" dirty="0" smtClean="0"/>
              <a:t>сказки</a:t>
            </a:r>
            <a:r>
              <a:rPr lang="ru-RU" sz="2400" b="1" dirty="0" smtClean="0"/>
              <a:t>.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16386" name="Picture 2" descr="Картинки по запросу первоклассник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500198" cy="1186823"/>
          </a:xfrm>
          <a:prstGeom prst="rect">
            <a:avLst/>
          </a:prstGeom>
          <a:noFill/>
        </p:spPr>
      </p:pic>
      <p:pic>
        <p:nvPicPr>
          <p:cNvPr id="16387" name="Picture 3" descr="C:\Users\Администратор\Desktop\33ec12ce6c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786322"/>
            <a:ext cx="1688513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8842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8143932" cy="428628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Знать цифры 0 – 9</a:t>
            </a:r>
          </a:p>
          <a:p>
            <a:r>
              <a:rPr lang="ru-RU" sz="2400" b="1" dirty="0" smtClean="0"/>
              <a:t>Уметь считать до 10 и обратно.</a:t>
            </a:r>
          </a:p>
          <a:p>
            <a:r>
              <a:rPr lang="ru-RU" sz="2400" b="1" dirty="0" smtClean="0"/>
              <a:t>Уметь называть предыдущее и последующее число .</a:t>
            </a:r>
          </a:p>
          <a:p>
            <a:r>
              <a:rPr lang="ru-RU" sz="2400" b="1" dirty="0" smtClean="0"/>
              <a:t>Знать знаки +, -, =, ›,‹</a:t>
            </a:r>
          </a:p>
          <a:p>
            <a:r>
              <a:rPr lang="ru-RU" sz="2400" b="1" dirty="0" smtClean="0"/>
              <a:t>Уметь сравнивать числа первого десятка.</a:t>
            </a:r>
          </a:p>
          <a:p>
            <a:r>
              <a:rPr lang="ru-RU" sz="2400" b="1" dirty="0" smtClean="0"/>
              <a:t>Знать названия геометрических фигур.</a:t>
            </a:r>
          </a:p>
          <a:p>
            <a:r>
              <a:rPr lang="ru-RU" sz="2400" b="1" dirty="0" smtClean="0"/>
              <a:t>Уметь оперировать понятиями «налево», «направо», «вверх», «вниз», «раньше», «позже», «за», «между».</a:t>
            </a:r>
          </a:p>
          <a:p>
            <a:r>
              <a:rPr lang="ru-RU" sz="2400" b="1" dirty="0" smtClean="0"/>
              <a:t>Уметь сравнивать две группы предметов.</a:t>
            </a:r>
          </a:p>
          <a:p>
            <a:r>
              <a:rPr lang="ru-RU" sz="2400" b="1" dirty="0" smtClean="0"/>
              <a:t>Уметь группировать по определенному признаку предложенные предметы.</a:t>
            </a:r>
          </a:p>
          <a:p>
            <a:r>
              <a:rPr lang="ru-RU" sz="2400" b="1" dirty="0" smtClean="0"/>
              <a:t>Уметь сравнивать предметы по цвету, размеру, форме.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4338" name="Picture 2" descr="Картинки по запросу первоклассник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290"/>
            <a:ext cx="2643206" cy="208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7772400" cy="11430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Представления об окружающем мире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072494" cy="296228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Уметь различать по внешнему виду растения.</a:t>
            </a:r>
          </a:p>
          <a:p>
            <a:r>
              <a:rPr lang="ru-RU" sz="2400" b="1" dirty="0" smtClean="0"/>
              <a:t>Уметь различать диких и домашних животных.</a:t>
            </a:r>
          </a:p>
          <a:p>
            <a:r>
              <a:rPr lang="ru-RU" sz="2400" b="1" dirty="0" smtClean="0"/>
              <a:t>Уметь различать по внешнему виду птиц.</a:t>
            </a:r>
          </a:p>
          <a:p>
            <a:r>
              <a:rPr lang="ru-RU" sz="2400" b="1" dirty="0" smtClean="0"/>
              <a:t>Иметь представления о сезонных признаках природы.</a:t>
            </a:r>
          </a:p>
          <a:p>
            <a:r>
              <a:rPr lang="ru-RU" sz="2400" b="1" dirty="0" smtClean="0"/>
              <a:t>Знать названия 12 месяцев года.</a:t>
            </a:r>
          </a:p>
          <a:p>
            <a:r>
              <a:rPr lang="ru-RU" sz="2400" b="1" dirty="0" smtClean="0"/>
              <a:t>Знать названия дней недели.</a:t>
            </a:r>
          </a:p>
          <a:p>
            <a:r>
              <a:rPr lang="ru-RU" sz="2400" b="1" dirty="0" smtClean="0"/>
              <a:t>Знать, в какой стране живет, в каком городе, на какой улице, в каком доме.</a:t>
            </a:r>
          </a:p>
          <a:p>
            <a:r>
              <a:rPr lang="ru-RU" sz="2400" b="1" dirty="0" smtClean="0"/>
              <a:t>Знать полные имена членов своей семьи.</a:t>
            </a:r>
          </a:p>
          <a:p>
            <a:r>
              <a:rPr lang="ru-RU" sz="2400" b="1" dirty="0" smtClean="0"/>
              <a:t>Знать правила поведения в общественных местах и на улице.</a:t>
            </a:r>
          </a:p>
          <a:p>
            <a:endParaRPr lang="ru-RU" sz="2400" dirty="0"/>
          </a:p>
        </p:txBody>
      </p:sp>
      <p:pic>
        <p:nvPicPr>
          <p:cNvPr id="13314" name="Picture 2" descr="Картинки по запросу первоклассник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928670"/>
            <a:ext cx="2071702" cy="131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7318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Подготовка к обучению письму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rmAutofit/>
          </a:bodyPr>
          <a:lstStyle/>
          <a:p>
            <a:r>
              <a:rPr lang="ru-RU" dirty="0" smtClean="0"/>
              <a:t>Рисование, лепка из пластилина, глины, теста.</a:t>
            </a:r>
          </a:p>
          <a:p>
            <a:r>
              <a:rPr lang="ru-RU" dirty="0" smtClean="0"/>
              <a:t>Нанизывание бусин, застегивание пуговиц.</a:t>
            </a:r>
          </a:p>
          <a:p>
            <a:r>
              <a:rPr lang="ru-RU" dirty="0" smtClean="0"/>
              <a:t>Работа с ножницами.</a:t>
            </a:r>
          </a:p>
          <a:p>
            <a:r>
              <a:rPr lang="ru-RU" dirty="0" smtClean="0"/>
              <a:t>Раскрашивание карандашами, красками.</a:t>
            </a:r>
          </a:p>
          <a:p>
            <a:r>
              <a:rPr lang="ru-RU" dirty="0" smtClean="0"/>
              <a:t>Завязывание </a:t>
            </a:r>
            <a:r>
              <a:rPr lang="ru-RU" dirty="0" smtClean="0"/>
              <a:t>узелков на веревках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292" name="Picture 4" descr="Картинки по запросу первоклассник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00636"/>
            <a:ext cx="2214578" cy="163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Учитель- </a:t>
            </a:r>
            <a:r>
              <a:rPr lang="ru-RU" b="1" dirty="0" smtClean="0">
                <a:solidFill>
                  <a:srgbClr val="FF0000"/>
                </a:solidFill>
              </a:rPr>
              <a:t>ученики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uchitel-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957638" cy="3103563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818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00173"/>
            <a:ext cx="3500462" cy="3097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Социальный портрет ребенка 7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58204" cy="47149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Физически развитый, овладевший основными культурно-гигиеническими навыками;</a:t>
            </a:r>
          </a:p>
          <a:p>
            <a:r>
              <a:rPr lang="ru-RU" dirty="0" smtClean="0"/>
              <a:t>Любознательный, активный;</a:t>
            </a:r>
          </a:p>
          <a:p>
            <a:r>
              <a:rPr lang="ru-RU" dirty="0" smtClean="0"/>
              <a:t>Эмоционально отзывчивый;</a:t>
            </a:r>
          </a:p>
          <a:p>
            <a:r>
              <a:rPr lang="ru-RU" dirty="0" smtClean="0"/>
              <a:t>Овладевший средствами общения со взрослыми и сверстниками;</a:t>
            </a:r>
          </a:p>
          <a:p>
            <a:r>
              <a:rPr lang="ru-RU" dirty="0" smtClean="0"/>
              <a:t>Способный управлять своим поведением;</a:t>
            </a:r>
          </a:p>
          <a:p>
            <a:r>
              <a:rPr lang="ru-RU" dirty="0" smtClean="0"/>
              <a:t>Имеющий первичные представления о себе, семье, об обществе, о государстве, мире, природе.</a:t>
            </a:r>
          </a:p>
          <a:p>
            <a:r>
              <a:rPr lang="ru-RU" dirty="0" smtClean="0"/>
              <a:t>Овладевший необходимыми умениями и навыками.</a:t>
            </a:r>
            <a:endParaRPr lang="ru-RU" dirty="0"/>
          </a:p>
        </p:txBody>
      </p:sp>
      <p:pic>
        <p:nvPicPr>
          <p:cNvPr id="8195" name="Picture 3" descr="C:\Users\Администратор\Desktop\uu-1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2357454" cy="1800548"/>
          </a:xfrm>
          <a:prstGeom prst="rect">
            <a:avLst/>
          </a:prstGeom>
          <a:noFill/>
        </p:spPr>
      </p:pic>
      <p:pic>
        <p:nvPicPr>
          <p:cNvPr id="8197" name="Picture 5" descr="Картинки по запросу первоклассник рисуно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142984"/>
            <a:ext cx="2190034" cy="1500174"/>
          </a:xfrm>
          <a:prstGeom prst="rect">
            <a:avLst/>
          </a:prstGeom>
          <a:noFill/>
        </p:spPr>
      </p:pic>
      <p:pic>
        <p:nvPicPr>
          <p:cNvPr id="8199" name="Picture 7" descr="Картинки по запросу первоклассник рисун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5000636"/>
            <a:ext cx="2934018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Учитель - родители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Картинки по запросу родительское собр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571900" cy="377640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uchitel-0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35" y="2143116"/>
            <a:ext cx="4169196" cy="3268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621</Words>
  <PresentationFormat>Экран (4:3)</PresentationFormat>
  <Paragraphs>76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Первый раз в первый класс</vt:lpstr>
      <vt:lpstr>Готовность детей  к обучению в школе </vt:lpstr>
      <vt:lpstr>Развитие речи</vt:lpstr>
      <vt:lpstr>Математика</vt:lpstr>
      <vt:lpstr>Представления об окружающем мире</vt:lpstr>
      <vt:lpstr>Подготовка к обучению письму</vt:lpstr>
      <vt:lpstr>Учитель- ученики</vt:lpstr>
      <vt:lpstr>Социальный портрет ребенка 7 лет</vt:lpstr>
      <vt:lpstr>Учитель - родители</vt:lpstr>
      <vt:lpstr>Слайд 10</vt:lpstr>
      <vt:lpstr>Слайд 11</vt:lpstr>
      <vt:lpstr>Слайд 12</vt:lpstr>
      <vt:lpstr>Советы родителям будущих первоклассников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раз в первый класс</dc:title>
  <dc:creator>Администратор</dc:creator>
  <cp:lastModifiedBy>Admin</cp:lastModifiedBy>
  <cp:revision>33</cp:revision>
  <dcterms:created xsi:type="dcterms:W3CDTF">2017-05-31T15:59:44Z</dcterms:created>
  <dcterms:modified xsi:type="dcterms:W3CDTF">2017-06-01T18:41:09Z</dcterms:modified>
</cp:coreProperties>
</file>