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95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0A55-FD76-427E-BAF8-44D98B4DF2B7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F8AAE6D-B6B0-4BC7-91A4-5C94F22D92C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0A55-FD76-427E-BAF8-44D98B4DF2B7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AE6D-B6B0-4BC7-91A4-5C94F22D9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0A55-FD76-427E-BAF8-44D98B4DF2B7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AE6D-B6B0-4BC7-91A4-5C94F22D9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0A55-FD76-427E-BAF8-44D98B4DF2B7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AE6D-B6B0-4BC7-91A4-5C94F22D9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0A55-FD76-427E-BAF8-44D98B4DF2B7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AE6D-B6B0-4BC7-91A4-5C94F22D92C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0A55-FD76-427E-BAF8-44D98B4DF2B7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AE6D-B6B0-4BC7-91A4-5C94F22D9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0A55-FD76-427E-BAF8-44D98B4DF2B7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AE6D-B6B0-4BC7-91A4-5C94F22D9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0A55-FD76-427E-BAF8-44D98B4DF2B7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AE6D-B6B0-4BC7-91A4-5C94F22D9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0A55-FD76-427E-BAF8-44D98B4DF2B7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AE6D-B6B0-4BC7-91A4-5C94F22D9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0A55-FD76-427E-BAF8-44D98B4DF2B7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AE6D-B6B0-4BC7-91A4-5C94F22D92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0A55-FD76-427E-BAF8-44D98B4DF2B7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AE6D-B6B0-4BC7-91A4-5C94F22D92C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A9D0A55-FD76-427E-BAF8-44D98B4DF2B7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F8AAE6D-B6B0-4BC7-91A4-5C94F22D92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Педагог-психолог </a:t>
            </a:r>
            <a:r>
              <a:rPr lang="ru-RU" dirty="0" err="1" smtClean="0"/>
              <a:t>Шумикова</a:t>
            </a:r>
            <a:r>
              <a:rPr lang="ru-RU" dirty="0" smtClean="0"/>
              <a:t> Т.Е.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996953"/>
            <a:ext cx="6984776" cy="1512168"/>
          </a:xfrm>
        </p:spPr>
        <p:txBody>
          <a:bodyPr/>
          <a:lstStyle/>
          <a:p>
            <a:r>
              <a:rPr lang="ru-RU" sz="2600" dirty="0"/>
              <a:t>Безопасная образовательная среда как актуальное требование современной начальной школы</a:t>
            </a:r>
          </a:p>
        </p:txBody>
      </p:sp>
      <p:pic>
        <p:nvPicPr>
          <p:cNvPr id="4" name="Picture 2" descr="G:\блекшкул\372501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2119"/>
            <a:ext cx="1927923" cy="276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5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  <p:pic>
        <p:nvPicPr>
          <p:cNvPr id="1026" name="Picture 2" descr="G:\блекшкул\372501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4841"/>
            <a:ext cx="6096000" cy="4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1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60672" cy="1152128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условия </a:t>
            </a:r>
            <a:r>
              <a:rPr lang="ru-RU" sz="2400" dirty="0"/>
              <a:t>реализации основной образовательной программы в рамках ФГОС (В ред. от 18 мая 2015 года)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52600"/>
            <a:ext cx="4752528" cy="4844751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 smtClean="0"/>
              <a:t>Вариативность </a:t>
            </a:r>
            <a:r>
              <a:rPr lang="ru-RU" dirty="0"/>
              <a:t>направлений психолого-педагогического сопровождения участников образовательного процесса, в том числе, сохранение и укрепление психологического здоровья обучающихся, формирование ценности здоровья и безопасного образа жизни, дифференциация и индивидуализация </a:t>
            </a:r>
            <a:r>
              <a:rPr lang="ru-RU" dirty="0" smtClean="0"/>
              <a:t>обучения.</a:t>
            </a:r>
            <a:endParaRPr lang="ru-RU" dirty="0"/>
          </a:p>
        </p:txBody>
      </p:sp>
      <p:pic>
        <p:nvPicPr>
          <p:cNvPr id="1026" name="Picture 2" descr="G:\блекшкул\37250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816424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Безопасность образовательного учреждения: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52600"/>
            <a:ext cx="8435280" cy="4772744"/>
          </a:xfrm>
        </p:spPr>
        <p:txBody>
          <a:bodyPr>
            <a:normAutofit fontScale="92500"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это условия сохранения жизни и здоровья обучающихся, воспитанников и </a:t>
            </a:r>
            <a:r>
              <a:rPr lang="ru-RU" dirty="0" smtClean="0"/>
              <a:t>работников от </a:t>
            </a:r>
            <a:r>
              <a:rPr lang="ru-RU" dirty="0"/>
              <a:t>возможных несчастных случаев, пожаров, аварий и других чрезвычайных ситуаций;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это система мер, принятых администрацией учреждения и государством, для защиты детей и имущества от внутренних и внешних угроз с </a:t>
            </a:r>
            <a:r>
              <a:rPr lang="ru-RU" dirty="0" err="1"/>
              <a:t>учетом</a:t>
            </a:r>
            <a:r>
              <a:rPr lang="ru-RU" dirty="0"/>
              <a:t> </a:t>
            </a:r>
            <a:r>
              <a:rPr lang="ru-RU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технического </a:t>
            </a:r>
            <a:r>
              <a:rPr lang="ru-RU" dirty="0"/>
              <a:t>состояния школы,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условий </a:t>
            </a:r>
            <a:r>
              <a:rPr lang="ru-RU" dirty="0"/>
              <a:t>организации учебно-воспитательного процесса,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природной </a:t>
            </a:r>
            <a:r>
              <a:rPr lang="ru-RU" dirty="0"/>
              <a:t>территории,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предупреждения</a:t>
            </a:r>
            <a:r>
              <a:rPr lang="ru-RU" dirty="0"/>
              <a:t>, пресечения и ликвидации последствий террористических акций.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0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личное </a:t>
            </a:r>
            <a:r>
              <a:rPr lang="ru-RU" dirty="0"/>
              <a:t>безопасное поведение </a:t>
            </a:r>
            <a:r>
              <a:rPr lang="ru-RU" dirty="0" err="1"/>
              <a:t>ребенка</a:t>
            </a:r>
            <a:r>
              <a:rPr lang="ru-RU" dirty="0"/>
              <a:t> в пространстве, 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82077" y="1700808"/>
            <a:ext cx="56166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Психологическая безопасность</a:t>
            </a:r>
            <a:r>
              <a:rPr lang="ru-RU" sz="2400" dirty="0" smtClean="0"/>
              <a:t>-состояние </a:t>
            </a:r>
            <a:r>
              <a:rPr lang="ru-RU" sz="2400" dirty="0"/>
              <a:t>образовательной среды, свободное от проявлений психологического насилия во взаимодействии, способствующее удовлетворению потребностей в личностно-доверительном общении, создающее </a:t>
            </a:r>
            <a:r>
              <a:rPr lang="ru-RU" sz="2400" dirty="0" err="1"/>
              <a:t>референтную</a:t>
            </a:r>
            <a:r>
              <a:rPr lang="ru-RU" sz="2400" dirty="0"/>
              <a:t> значимость среды и обеспечивающее психическое здоровье </a:t>
            </a:r>
            <a:r>
              <a:rPr lang="ru-RU" sz="2400" dirty="0" err="1"/>
              <a:t>включенных</a:t>
            </a:r>
            <a:r>
              <a:rPr lang="ru-RU" sz="2400" dirty="0"/>
              <a:t> в неё участников </a:t>
            </a:r>
          </a:p>
        </p:txBody>
      </p:sp>
      <p:pic>
        <p:nvPicPr>
          <p:cNvPr id="2052" name="Picture 4" descr="G:\блекшкул\37250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9" y="1844824"/>
            <a:ext cx="291570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0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ЗНАНИЯ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академические     </a:t>
            </a:r>
            <a:r>
              <a:rPr lang="ru-RU" dirty="0"/>
              <a:t>социальные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G:\блекшкул\372502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3850024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 rot="1378981">
            <a:off x="3143448" y="965948"/>
            <a:ext cx="432673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8457">
            <a:off x="5364088" y="920310"/>
            <a:ext cx="63976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105835"/>
            <a:ext cx="2699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kern="150" dirty="0">
                <a:latin typeface="Times New Roman"/>
                <a:ea typeface="SimSun"/>
                <a:cs typeface="Mangal"/>
              </a:rPr>
              <a:t>Учебные </a:t>
            </a:r>
            <a:r>
              <a:rPr lang="ru-RU" sz="2800" kern="150" dirty="0" smtClean="0">
                <a:latin typeface="Times New Roman"/>
                <a:ea typeface="SimSun"/>
                <a:cs typeface="Mangal"/>
              </a:rPr>
              <a:t>способности</a:t>
            </a:r>
          </a:p>
          <a:p>
            <a:pPr>
              <a:spcAft>
                <a:spcPts val="0"/>
              </a:spcAft>
            </a:pPr>
            <a:endParaRPr lang="ru-RU" sz="2800" kern="150" dirty="0">
              <a:latin typeface="Times New Roman"/>
              <a:ea typeface="SimSun"/>
              <a:cs typeface="Mangal"/>
            </a:endParaRPr>
          </a:p>
          <a:p>
            <a:pPr>
              <a:spcAft>
                <a:spcPts val="0"/>
              </a:spcAft>
            </a:pPr>
            <a:r>
              <a:rPr lang="ru-RU" sz="2800" kern="150" dirty="0">
                <a:latin typeface="Times New Roman"/>
                <a:ea typeface="SimSun"/>
                <a:cs typeface="Mangal"/>
              </a:rPr>
              <a:t>Мыслительные процессы</a:t>
            </a:r>
            <a:endParaRPr lang="ru-RU" sz="2800" kern="1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61784" y="3105835"/>
            <a:ext cx="27747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kern="150" dirty="0">
                <a:latin typeface="Times New Roman"/>
                <a:ea typeface="SimSun"/>
                <a:cs typeface="Mangal"/>
              </a:rPr>
              <a:t>Ощущение себя в </a:t>
            </a:r>
            <a:r>
              <a:rPr lang="ru-RU" sz="2800" kern="150" dirty="0" smtClean="0">
                <a:latin typeface="Times New Roman"/>
                <a:ea typeface="SimSun"/>
                <a:cs typeface="Mangal"/>
              </a:rPr>
              <a:t>коллективе</a:t>
            </a:r>
          </a:p>
          <a:p>
            <a:pPr>
              <a:spcAft>
                <a:spcPts val="0"/>
              </a:spcAft>
            </a:pPr>
            <a:endParaRPr lang="ru-RU" sz="2800" kern="150" dirty="0">
              <a:latin typeface="Times New Roman"/>
              <a:ea typeface="SimSun"/>
              <a:cs typeface="Mangal"/>
            </a:endParaRPr>
          </a:p>
          <a:p>
            <a:pPr>
              <a:spcAft>
                <a:spcPts val="0"/>
              </a:spcAft>
            </a:pPr>
            <a:r>
              <a:rPr lang="ru-RU" sz="2800" kern="150" dirty="0">
                <a:latin typeface="Times New Roman"/>
                <a:ea typeface="SimSun"/>
                <a:cs typeface="Mangal"/>
              </a:rPr>
              <a:t>Взаимодействие со сверстниками</a:t>
            </a:r>
            <a:endParaRPr lang="ru-RU" sz="2800" kern="150" dirty="0"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7938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учителя </a:t>
            </a:r>
            <a:endParaRPr lang="ru-RU" dirty="0"/>
          </a:p>
        </p:txBody>
      </p:sp>
      <p:pic>
        <p:nvPicPr>
          <p:cNvPr id="3075" name="Picture 3" descr="G:\блекшкул\372502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915708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700808"/>
            <a:ext cx="53285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От первого учителя зависит формирование личностных качеств человека, его жизненных ценностей, ведь именно в начальной школе формируются все основные убеждения, которыми будет ориентироваться человек всю жизнь. </a:t>
            </a:r>
          </a:p>
        </p:txBody>
      </p:sp>
    </p:spTree>
    <p:extLst>
      <p:ext uri="{BB962C8B-B14F-4D97-AF65-F5344CB8AC3E}">
        <p14:creationId xmlns:p14="http://schemas.microsoft.com/office/powerpoint/2010/main" val="22706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своевременная помощь и поддержка родителей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628800"/>
            <a:ext cx="4896544" cy="50405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 </a:t>
            </a:r>
            <a:r>
              <a:rPr lang="ru-RU" dirty="0"/>
              <a:t>месяц поменять режим дня;</a:t>
            </a:r>
          </a:p>
          <a:p>
            <a:r>
              <a:rPr lang="ru-RU" dirty="0" smtClean="0"/>
              <a:t>заранее </a:t>
            </a:r>
            <a:r>
              <a:rPr lang="ru-RU" dirty="0"/>
              <a:t>познакомить </a:t>
            </a:r>
            <a:r>
              <a:rPr lang="ru-RU" dirty="0" err="1"/>
              <a:t>ребенка</a:t>
            </a:r>
            <a:r>
              <a:rPr lang="ru-RU" dirty="0"/>
              <a:t> и со школой, и возможно с учителем;</a:t>
            </a:r>
          </a:p>
          <a:p>
            <a:r>
              <a:rPr lang="ru-RU" dirty="0" smtClean="0"/>
              <a:t> </a:t>
            </a:r>
            <a:r>
              <a:rPr lang="ru-RU" dirty="0"/>
              <a:t>в первые недели не загружать </a:t>
            </a:r>
            <a:r>
              <a:rPr lang="ru-RU" dirty="0" err="1"/>
              <a:t>ребенка</a:t>
            </a:r>
            <a:r>
              <a:rPr lang="ru-RU" dirty="0"/>
              <a:t> различными внеурочными кружками, секциями, репетитором;</a:t>
            </a:r>
          </a:p>
          <a:p>
            <a:r>
              <a:rPr lang="ru-RU" dirty="0" smtClean="0"/>
              <a:t> </a:t>
            </a:r>
            <a:r>
              <a:rPr lang="ru-RU" dirty="0"/>
              <a:t>нужно уделять внимание состоянию </a:t>
            </a:r>
            <a:r>
              <a:rPr lang="ru-RU" dirty="0" err="1"/>
              <a:t>ребенка</a:t>
            </a:r>
            <a:r>
              <a:rPr lang="ru-RU" dirty="0"/>
              <a:t>: каждый день обсуждать,  как </a:t>
            </a:r>
            <a:r>
              <a:rPr lang="ru-RU" dirty="0" err="1"/>
              <a:t>прошел</a:t>
            </a:r>
            <a:r>
              <a:rPr lang="ru-RU" dirty="0"/>
              <a:t> учебный день,  помогать,  поддерживать быть для него опорой.</a:t>
            </a:r>
          </a:p>
          <a:p>
            <a:endParaRPr lang="ru-RU" dirty="0"/>
          </a:p>
        </p:txBody>
      </p:sp>
      <p:pic>
        <p:nvPicPr>
          <p:cNvPr id="4098" name="Picture 2" descr="G:\блекшкул\37250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47" y="1628800"/>
            <a:ext cx="37641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Уважаемые родители!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441448"/>
              </p:ext>
            </p:extLst>
          </p:nvPr>
        </p:nvGraphicFramePr>
        <p:xfrm>
          <a:off x="457200" y="1752600"/>
          <a:ext cx="8229600" cy="479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9560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плохо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хорошо</a:t>
                      </a:r>
                      <a:endParaRPr lang="ru-RU" sz="2800" dirty="0"/>
                    </a:p>
                  </a:txBody>
                  <a:tcPr/>
                </a:tc>
              </a:tr>
              <a:tr h="855428">
                <a:tc>
                  <a:txBody>
                    <a:bodyPr/>
                    <a:lstStyle/>
                    <a:p>
                      <a:r>
                        <a:rPr lang="ru-RU" dirty="0" smtClean="0"/>
                        <a:t>Потакать во всем </a:t>
                      </a:r>
                      <a:r>
                        <a:rPr lang="ru-RU" dirty="0" err="1" smtClean="0"/>
                        <a:t>ребенку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Оценивать</a:t>
                      </a:r>
                      <a:r>
                        <a:rPr lang="ru-RU" baseline="0" dirty="0" smtClean="0"/>
                        <a:t> каждодневное настроение </a:t>
                      </a:r>
                      <a:r>
                        <a:rPr lang="ru-RU" baseline="0" dirty="0" err="1" smtClean="0"/>
                        <a:t>ребенка</a:t>
                      </a:r>
                      <a:endParaRPr lang="ru-RU" dirty="0"/>
                    </a:p>
                  </a:txBody>
                  <a:tcPr/>
                </a:tc>
              </a:tr>
              <a:tr h="855428">
                <a:tc>
                  <a:txBody>
                    <a:bodyPr/>
                    <a:lstStyle/>
                    <a:p>
                      <a:r>
                        <a:rPr lang="ru-RU" dirty="0" smtClean="0"/>
                        <a:t>Высмеивать его даже в шутку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Реально оценивать возможности </a:t>
                      </a:r>
                      <a:r>
                        <a:rPr lang="ru-RU" dirty="0" err="1" smtClean="0"/>
                        <a:t>ребенка</a:t>
                      </a:r>
                      <a:endParaRPr lang="ru-RU" dirty="0"/>
                    </a:p>
                  </a:txBody>
                  <a:tcPr/>
                </a:tc>
              </a:tr>
              <a:tr h="855428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Подавлять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Обеспечить безусловную безопасность</a:t>
                      </a:r>
                      <a:endParaRPr lang="ru-RU" dirty="0"/>
                    </a:p>
                  </a:txBody>
                  <a:tcPr/>
                </a:tc>
              </a:tr>
              <a:tr h="855428">
                <a:tc>
                  <a:txBody>
                    <a:bodyPr/>
                    <a:lstStyle/>
                    <a:p>
                      <a:r>
                        <a:rPr lang="ru-RU" dirty="0" smtClean="0"/>
                        <a:t>Запугивать или манипулировать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Разговаривать с </a:t>
                      </a:r>
                      <a:r>
                        <a:rPr lang="ru-RU" dirty="0" err="1" smtClean="0"/>
                        <a:t>ребенком</a:t>
                      </a:r>
                      <a:r>
                        <a:rPr lang="ru-RU" dirty="0" smtClean="0"/>
                        <a:t> о делах в школе и в классе</a:t>
                      </a:r>
                      <a:endParaRPr lang="ru-RU" dirty="0"/>
                    </a:p>
                  </a:txBody>
                  <a:tcPr/>
                </a:tc>
              </a:tr>
              <a:tr h="855428">
                <a:tc>
                  <a:txBody>
                    <a:bodyPr/>
                    <a:lstStyle/>
                    <a:p>
                      <a:r>
                        <a:rPr lang="ru-RU" dirty="0" smtClean="0"/>
                        <a:t>Оставлять без внимания запросы </a:t>
                      </a:r>
                      <a:r>
                        <a:rPr lang="ru-RU" dirty="0" err="1" smtClean="0"/>
                        <a:t>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Подавать пример общительности и коммуникабельности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978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8372"/>
            <a:ext cx="8712968" cy="1039427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показатели </a:t>
            </a:r>
            <a:r>
              <a:rPr lang="ru-RU" sz="2800" dirty="0"/>
              <a:t>психологической безопасности образовательной среды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52600"/>
            <a:ext cx="4392488" cy="498876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низкий уровень психологического насилия;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преобладание </a:t>
            </a:r>
            <a:r>
              <a:rPr lang="ru-RU" dirty="0"/>
              <a:t>диалогической направленности субъектов общения;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позитивное </a:t>
            </a:r>
            <a:r>
              <a:rPr lang="ru-RU" dirty="0"/>
              <a:t>отношение к основным параметрам образовательной среды у всех </a:t>
            </a:r>
            <a:r>
              <a:rPr lang="ru-RU" dirty="0" err="1"/>
              <a:t>ее</a:t>
            </a:r>
            <a:r>
              <a:rPr lang="ru-RU" dirty="0"/>
              <a:t> участников;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преобладание </a:t>
            </a:r>
            <a:r>
              <a:rPr lang="ru-RU" dirty="0"/>
              <a:t>гуманистической </a:t>
            </a:r>
            <a:r>
              <a:rPr lang="ru-RU" dirty="0" err="1"/>
              <a:t>центрации</a:t>
            </a:r>
            <a:r>
              <a:rPr lang="ru-RU" dirty="0"/>
              <a:t> у субъектов образовательной среды;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высокий </a:t>
            </a:r>
            <a:r>
              <a:rPr lang="ru-RU" dirty="0"/>
              <a:t>уровень </a:t>
            </a:r>
            <a:r>
              <a:rPr lang="ru-RU" dirty="0" err="1"/>
              <a:t>удовлетворенности</a:t>
            </a:r>
            <a:r>
              <a:rPr lang="ru-RU" dirty="0"/>
              <a:t> школьной средой </a:t>
            </a:r>
          </a:p>
        </p:txBody>
      </p:sp>
      <p:pic>
        <p:nvPicPr>
          <p:cNvPr id="5122" name="Picture 2" descr="G:\блекшкул\37250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28791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5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70</TotalTime>
  <Words>351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Безопасная образовательная среда как актуальное требование современной начальной школы</vt:lpstr>
      <vt:lpstr> условия реализации основной образовательной программы в рамках ФГОС (В ред. от 18 мая 2015 года)  </vt:lpstr>
      <vt:lpstr>Безопасность образовательного учреждения:</vt:lpstr>
      <vt:lpstr> личное безопасное поведение ребенка в пространстве,  </vt:lpstr>
      <vt:lpstr>        ЗНАНИЯ   академические     социальные </vt:lpstr>
      <vt:lpstr>Роль учителя </vt:lpstr>
      <vt:lpstr> своевременная помощь и поддержка родителей </vt:lpstr>
      <vt:lpstr>Уважаемые родители!</vt:lpstr>
      <vt:lpstr>показатели психологической безопасности образовательной среды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Безопасная образовательная среда как актуальное требование современной начальной школы</dc:title>
  <dc:creator>ЦППП</dc:creator>
  <cp:lastModifiedBy>ЦППП</cp:lastModifiedBy>
  <cp:revision>11</cp:revision>
  <dcterms:created xsi:type="dcterms:W3CDTF">2018-10-29T10:26:17Z</dcterms:created>
  <dcterms:modified xsi:type="dcterms:W3CDTF">2018-10-30T08:15:56Z</dcterms:modified>
</cp:coreProperties>
</file>